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1" r:id="rId2"/>
    <p:sldId id="2564" r:id="rId3"/>
    <p:sldId id="2565" r:id="rId4"/>
    <p:sldId id="2569" r:id="rId5"/>
    <p:sldId id="2572" r:id="rId6"/>
    <p:sldId id="2574" r:id="rId7"/>
    <p:sldId id="2587" r:id="rId8"/>
    <p:sldId id="2591" r:id="rId9"/>
    <p:sldId id="2568" r:id="rId10"/>
    <p:sldId id="2592" r:id="rId11"/>
    <p:sldId id="2588" r:id="rId12"/>
    <p:sldId id="2589" r:id="rId13"/>
    <p:sldId id="2594" r:id="rId14"/>
    <p:sldId id="2570" r:id="rId15"/>
    <p:sldId id="2578" r:id="rId16"/>
    <p:sldId id="2590" r:id="rId17"/>
    <p:sldId id="2576" r:id="rId18"/>
    <p:sldId id="2580" r:id="rId19"/>
    <p:sldId id="25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paring to Be a First-Generation College Student: Navigating the Journey to Success" id="{90AFDAB3-A54C-454F-B7B4-88A6D09B5744}">
          <p14:sldIdLst>
            <p14:sldId id="2561"/>
          </p14:sldIdLst>
        </p14:section>
        <p14:section name="Understanding the Challenges" id="{8940748E-B0AB-4AAC-9CB0-EB2F4570EC88}">
          <p14:sldIdLst>
            <p14:sldId id="2564"/>
            <p14:sldId id="2565"/>
          </p14:sldIdLst>
        </p14:section>
        <p14:section name="Academic Preparation" id="{903E45A0-E92C-49C8-B0A6-BE977898DA4A}">
          <p14:sldIdLst>
            <p14:sldId id="2569"/>
          </p14:sldIdLst>
        </p14:section>
        <p14:section name="Navigating the College Application Process" id="{19467756-F1D8-47F0-B690-94ACCBDE34B0}">
          <p14:sldIdLst>
            <p14:sldId id="2572"/>
            <p14:sldId id="2574"/>
            <p14:sldId id="2587"/>
            <p14:sldId id="2591"/>
            <p14:sldId id="2568"/>
            <p14:sldId id="2592"/>
          </p14:sldIdLst>
        </p14:section>
        <p14:section name="Building a Support System" id="{BB30418A-DAEF-4F38-96C6-8A43A0ECEA86}">
          <p14:sldIdLst>
            <p14:sldId id="2588"/>
            <p14:sldId id="2589"/>
            <p14:sldId id="2594"/>
            <p14:sldId id="2570"/>
            <p14:sldId id="2578"/>
            <p14:sldId id="2590"/>
            <p14:sldId id="2576"/>
          </p14:sldIdLst>
        </p14:section>
        <p14:section name="Developing Life Skills" id="{87116CFD-FC65-4CD0-91A7-D2FA613FCAEB}">
          <p14:sldIdLst>
            <p14:sldId id="2580"/>
            <p14:sldId id="2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025" autoAdjust="0"/>
  </p:normalViewPr>
  <p:slideViewPr>
    <p:cSldViewPr snapToGrid="0">
      <p:cViewPr varScale="1">
        <p:scale>
          <a:sx n="99" d="100"/>
          <a:sy n="99" d="100"/>
        </p:scale>
        <p:origin x="972" y="3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833DB-D905-48B6-A014-32D648576B3B}"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12613-F5B5-4E93-A9F0-AA45D9665F64}" type="slidenum">
              <a:rPr lang="en-US" smtClean="0"/>
              <a:t>‹#›</a:t>
            </a:fld>
            <a:endParaRPr lang="en-US"/>
          </a:p>
        </p:txBody>
      </p:sp>
    </p:spTree>
    <p:extLst>
      <p:ext uri="{BB962C8B-B14F-4D97-AF65-F5344CB8AC3E}">
        <p14:creationId xmlns:p14="http://schemas.microsoft.com/office/powerpoint/2010/main" val="141029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Being the first in the family to attend college can be a daunting experience. In this presentation, we will provide guidance and support for first-gen students to overcome obstacles and achieve success in college.
</a:t>
            </a:r>
          </a:p>
        </p:txBody>
      </p:sp>
      <p:sp>
        <p:nvSpPr>
          <p:cNvPr id="4" name="Slide Number Placeholder 3"/>
          <p:cNvSpPr>
            <a:spLocks noGrp="1"/>
          </p:cNvSpPr>
          <p:nvPr>
            <p:ph type="sldNum" sz="quarter" idx="5"/>
          </p:nvPr>
        </p:nvSpPr>
        <p:spPr/>
        <p:txBody>
          <a:bodyPr/>
          <a:lstStyle/>
          <a:p>
            <a:fld id="{34A8A679-2130-49DB-A110-3C0BD625CBD3}" type="slidenum">
              <a:rPr lang="en-US" smtClean="0"/>
              <a:t>1</a:t>
            </a:fld>
            <a:endParaRPr lang="en-US"/>
          </a:p>
        </p:txBody>
      </p:sp>
    </p:spTree>
    <p:extLst>
      <p:ext uri="{BB962C8B-B14F-4D97-AF65-F5344CB8AC3E}">
        <p14:creationId xmlns:p14="http://schemas.microsoft.com/office/powerpoint/2010/main" val="190301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Consulting with academic advisors can help you navigate the process of switching majors. Your advisor can help you understand the course requirements for your new major, evaluate the implications of switching, and develop an academic plan that meets your needs and goals.</a:t>
            </a:r>
          </a:p>
        </p:txBody>
      </p:sp>
      <p:sp>
        <p:nvSpPr>
          <p:cNvPr id="4" name="Slide Number Placeholder 3"/>
          <p:cNvSpPr>
            <a:spLocks noGrp="1"/>
          </p:cNvSpPr>
          <p:nvPr>
            <p:ph type="sldNum" sz="quarter" idx="5"/>
          </p:nvPr>
        </p:nvSpPr>
        <p:spPr/>
        <p:txBody>
          <a:bodyPr/>
          <a:lstStyle/>
          <a:p>
            <a:fld id="{8CCF6F74-5AC9-4D44-83ED-D98C77C9045A}" type="slidenum">
              <a:rPr lang="en-US" smtClean="0"/>
              <a:t>10</a:t>
            </a:fld>
            <a:endParaRPr lang="en-US"/>
          </a:p>
        </p:txBody>
      </p:sp>
    </p:spTree>
    <p:extLst>
      <p:ext uri="{BB962C8B-B14F-4D97-AF65-F5344CB8AC3E}">
        <p14:creationId xmlns:p14="http://schemas.microsoft.com/office/powerpoint/2010/main" val="3040675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Networking is all about building relationships. It can help you find new job opportunities, learn about industry trends, and gain valuable mentorship. By establishing connections with others, you can build a supportive community that can help you succeed.</a:t>
            </a:r>
          </a:p>
        </p:txBody>
      </p:sp>
      <p:sp>
        <p:nvSpPr>
          <p:cNvPr id="4" name="Slide Number Placeholder 3"/>
          <p:cNvSpPr>
            <a:spLocks noGrp="1"/>
          </p:cNvSpPr>
          <p:nvPr>
            <p:ph type="sldNum" sz="quarter" idx="5"/>
          </p:nvPr>
        </p:nvSpPr>
        <p:spPr/>
        <p:txBody>
          <a:bodyPr/>
          <a:lstStyle/>
          <a:p>
            <a:fld id="{0BD1F672-1CA3-4728-91C5-A4B133E21479}" type="slidenum">
              <a:rPr lang="en-US" smtClean="0"/>
              <a:t>11</a:t>
            </a:fld>
            <a:endParaRPr lang="en-US"/>
          </a:p>
        </p:txBody>
      </p:sp>
    </p:spTree>
    <p:extLst>
      <p:ext uri="{BB962C8B-B14F-4D97-AF65-F5344CB8AC3E}">
        <p14:creationId xmlns:p14="http://schemas.microsoft.com/office/powerpoint/2010/main" val="3193972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Identifying like-minded individuals is key to building a strong network. This can be done by attending events, joining clubs and organizations, and being active on social media. By putting yourself out there and meeting new people, you can find others who share your interests and goals.</a:t>
            </a:r>
          </a:p>
        </p:txBody>
      </p:sp>
      <p:sp>
        <p:nvSpPr>
          <p:cNvPr id="4" name="Slide Number Placeholder 3"/>
          <p:cNvSpPr>
            <a:spLocks noGrp="1"/>
          </p:cNvSpPr>
          <p:nvPr>
            <p:ph type="sldNum" sz="quarter" idx="5"/>
          </p:nvPr>
        </p:nvSpPr>
        <p:spPr/>
        <p:txBody>
          <a:bodyPr/>
          <a:lstStyle/>
          <a:p>
            <a:fld id="{0BD1F672-1CA3-4728-91C5-A4B133E21479}" type="slidenum">
              <a:rPr lang="en-US" smtClean="0"/>
              <a:t>12</a:t>
            </a:fld>
            <a:endParaRPr lang="en-US"/>
          </a:p>
        </p:txBody>
      </p:sp>
    </p:spTree>
    <p:extLst>
      <p:ext uri="{BB962C8B-B14F-4D97-AF65-F5344CB8AC3E}">
        <p14:creationId xmlns:p14="http://schemas.microsoft.com/office/powerpoint/2010/main" val="404360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First-generation students may feel overwhelmed by the number of organizations and activities available on campus. It's important for students to identify organizations that match their interests and career goals.</a:t>
            </a:r>
          </a:p>
        </p:txBody>
      </p:sp>
      <p:sp>
        <p:nvSpPr>
          <p:cNvPr id="4" name="Slide Number Placeholder 3"/>
          <p:cNvSpPr>
            <a:spLocks noGrp="1"/>
          </p:cNvSpPr>
          <p:nvPr>
            <p:ph type="sldNum" sz="quarter" idx="5"/>
          </p:nvPr>
        </p:nvSpPr>
        <p:spPr/>
        <p:txBody>
          <a:bodyPr/>
          <a:lstStyle/>
          <a:p>
            <a:fld id="{3C302538-84D2-4F51-86DE-7E9655F777EA}" type="slidenum">
              <a:rPr lang="en-US" smtClean="0"/>
              <a:t>13</a:t>
            </a:fld>
            <a:endParaRPr lang="en-US"/>
          </a:p>
        </p:txBody>
      </p:sp>
    </p:spTree>
    <p:extLst>
      <p:ext uri="{BB962C8B-B14F-4D97-AF65-F5344CB8AC3E}">
        <p14:creationId xmlns:p14="http://schemas.microsoft.com/office/powerpoint/2010/main" val="153587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Colleges offer a variety of academic resources to help students succeed, such as tutoring services, academic advising, and study groups. It's important for first-gen students to take advantage of these resources.</a:t>
            </a:r>
          </a:p>
        </p:txBody>
      </p:sp>
      <p:sp>
        <p:nvSpPr>
          <p:cNvPr id="4" name="Slide Number Placeholder 3"/>
          <p:cNvSpPr>
            <a:spLocks noGrp="1"/>
          </p:cNvSpPr>
          <p:nvPr>
            <p:ph type="sldNum" sz="quarter" idx="5"/>
          </p:nvPr>
        </p:nvSpPr>
        <p:spPr/>
        <p:txBody>
          <a:bodyPr/>
          <a:lstStyle/>
          <a:p>
            <a:fld id="{34A8A679-2130-49DB-A110-3C0BD625CBD3}" type="slidenum">
              <a:rPr lang="en-US" smtClean="0"/>
              <a:t>14</a:t>
            </a:fld>
            <a:endParaRPr lang="en-US"/>
          </a:p>
        </p:txBody>
      </p:sp>
    </p:spTree>
    <p:extLst>
      <p:ext uri="{BB962C8B-B14F-4D97-AF65-F5344CB8AC3E}">
        <p14:creationId xmlns:p14="http://schemas.microsoft.com/office/powerpoint/2010/main" val="85442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transferable skills and networking opportunities, campus involvement can enhance students' resumes and job prospects. Employers often value extracurricular activities and leadership experiences when evaluating job candidates.</a:t>
            </a:r>
          </a:p>
        </p:txBody>
      </p:sp>
      <p:sp>
        <p:nvSpPr>
          <p:cNvPr id="4" name="Slide Number Placeholder 3"/>
          <p:cNvSpPr>
            <a:spLocks noGrp="1"/>
          </p:cNvSpPr>
          <p:nvPr>
            <p:ph type="sldNum" sz="quarter" idx="5"/>
          </p:nvPr>
        </p:nvSpPr>
        <p:spPr/>
        <p:txBody>
          <a:bodyPr/>
          <a:lstStyle/>
          <a:p>
            <a:fld id="{3C302538-84D2-4F51-86DE-7E9655F777EA}" type="slidenum">
              <a:rPr lang="en-US" smtClean="0"/>
              <a:t>15</a:t>
            </a:fld>
            <a:endParaRPr lang="en-US"/>
          </a:p>
        </p:txBody>
      </p:sp>
    </p:spTree>
    <p:extLst>
      <p:ext uri="{BB962C8B-B14F-4D97-AF65-F5344CB8AC3E}">
        <p14:creationId xmlns:p14="http://schemas.microsoft.com/office/powerpoint/2010/main" val="2681378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comfort zone is the range of behaviors and activities that feel comfortable and familiar. While it can be a safe and secure place, it can also limit your growth and potential. By understanding the limitations of your comfort zone, you can push past them and challenge yourself.</a:t>
            </a:r>
          </a:p>
        </p:txBody>
      </p:sp>
      <p:sp>
        <p:nvSpPr>
          <p:cNvPr id="4" name="Slide Number Placeholder 3"/>
          <p:cNvSpPr>
            <a:spLocks noGrp="1"/>
          </p:cNvSpPr>
          <p:nvPr>
            <p:ph type="sldNum" sz="quarter" idx="5"/>
          </p:nvPr>
        </p:nvSpPr>
        <p:spPr/>
        <p:txBody>
          <a:bodyPr/>
          <a:lstStyle/>
          <a:p>
            <a:fld id="{0BD1F672-1CA3-4728-91C5-A4B133E21479}" type="slidenum">
              <a:rPr lang="en-US" smtClean="0"/>
              <a:t>16</a:t>
            </a:fld>
            <a:endParaRPr lang="en-US"/>
          </a:p>
        </p:txBody>
      </p:sp>
    </p:spTree>
    <p:extLst>
      <p:ext uri="{BB962C8B-B14F-4D97-AF65-F5344CB8AC3E}">
        <p14:creationId xmlns:p14="http://schemas.microsoft.com/office/powerpoint/2010/main" val="2878070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Imposter syndrome can be a common experience, especially for first-generation students. It can manifest as feelings of self-doubt or inadequacy, even in the face of success. By recognizing these feelings and identifying the root causes, you can begin to overcome them.</a:t>
            </a:r>
          </a:p>
        </p:txBody>
      </p:sp>
      <p:sp>
        <p:nvSpPr>
          <p:cNvPr id="4" name="Slide Number Placeholder 3"/>
          <p:cNvSpPr>
            <a:spLocks noGrp="1"/>
          </p:cNvSpPr>
          <p:nvPr>
            <p:ph type="sldNum" sz="quarter" idx="5"/>
          </p:nvPr>
        </p:nvSpPr>
        <p:spPr/>
        <p:txBody>
          <a:bodyPr/>
          <a:lstStyle/>
          <a:p>
            <a:fld id="{0BD1F672-1CA3-4728-91C5-A4B133E21479}" type="slidenum">
              <a:rPr lang="en-US" smtClean="0"/>
              <a:t>17</a:t>
            </a:fld>
            <a:endParaRPr lang="en-US"/>
          </a:p>
        </p:txBody>
      </p:sp>
    </p:spTree>
    <p:extLst>
      <p:ext uri="{BB962C8B-B14F-4D97-AF65-F5344CB8AC3E}">
        <p14:creationId xmlns:p14="http://schemas.microsoft.com/office/powerpoint/2010/main" val="406021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Staying focused on goals helps students overcome obstacles and achieve success. By developing a growth mindset and maintaining a positive outlook, students can build resilience and perseverance.</a:t>
            </a:r>
          </a:p>
        </p:txBody>
      </p:sp>
      <p:sp>
        <p:nvSpPr>
          <p:cNvPr id="4" name="Slide Number Placeholder 3"/>
          <p:cNvSpPr>
            <a:spLocks noGrp="1"/>
          </p:cNvSpPr>
          <p:nvPr>
            <p:ph type="sldNum" sz="quarter" idx="5"/>
          </p:nvPr>
        </p:nvSpPr>
        <p:spPr/>
        <p:txBody>
          <a:bodyPr/>
          <a:lstStyle/>
          <a:p>
            <a:fld id="{4D1EEB1A-FCDA-43BB-B115-34E7192BBB4C}" type="slidenum">
              <a:rPr lang="en-US" smtClean="0"/>
              <a:t>18</a:t>
            </a:fld>
            <a:endParaRPr lang="en-US"/>
          </a:p>
        </p:txBody>
      </p:sp>
    </p:spTree>
    <p:extLst>
      <p:ext uri="{BB962C8B-B14F-4D97-AF65-F5344CB8AC3E}">
        <p14:creationId xmlns:p14="http://schemas.microsoft.com/office/powerpoint/2010/main" val="2477258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Developing resilience and coping strategies can help first-gen students navigate the challenges of college. This includes seeking help when needed, practicing mindfulness, and building a support system.</a:t>
            </a:r>
          </a:p>
        </p:txBody>
      </p:sp>
      <p:sp>
        <p:nvSpPr>
          <p:cNvPr id="4" name="Slide Number Placeholder 3"/>
          <p:cNvSpPr>
            <a:spLocks noGrp="1"/>
          </p:cNvSpPr>
          <p:nvPr>
            <p:ph type="sldNum" sz="quarter" idx="5"/>
          </p:nvPr>
        </p:nvSpPr>
        <p:spPr/>
        <p:txBody>
          <a:bodyPr/>
          <a:lstStyle/>
          <a:p>
            <a:fld id="{34A8A679-2130-49DB-A110-3C0BD625CBD3}" type="slidenum">
              <a:rPr lang="en-US" smtClean="0"/>
              <a:t>19</a:t>
            </a:fld>
            <a:endParaRPr lang="en-US"/>
          </a:p>
        </p:txBody>
      </p:sp>
    </p:spTree>
    <p:extLst>
      <p:ext uri="{BB962C8B-B14F-4D97-AF65-F5344CB8AC3E}">
        <p14:creationId xmlns:p14="http://schemas.microsoft.com/office/powerpoint/2010/main" val="51535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First-gen students may struggle with adapting to the academic rigors of college, feeling disconnected from their peers, or a lack of support from family. It's important to know that these are common challenges and there are resources available to help.</a:t>
            </a:r>
          </a:p>
        </p:txBody>
      </p:sp>
      <p:sp>
        <p:nvSpPr>
          <p:cNvPr id="4" name="Slide Number Placeholder 3"/>
          <p:cNvSpPr>
            <a:spLocks noGrp="1"/>
          </p:cNvSpPr>
          <p:nvPr>
            <p:ph type="sldNum" sz="quarter" idx="5"/>
          </p:nvPr>
        </p:nvSpPr>
        <p:spPr/>
        <p:txBody>
          <a:bodyPr/>
          <a:lstStyle/>
          <a:p>
            <a:fld id="{34A8A679-2130-49DB-A110-3C0BD625CBD3}" type="slidenum">
              <a:rPr lang="en-US" smtClean="0"/>
              <a:t>2</a:t>
            </a:fld>
            <a:endParaRPr lang="en-US"/>
          </a:p>
        </p:txBody>
      </p:sp>
    </p:spTree>
    <p:extLst>
      <p:ext uri="{BB962C8B-B14F-4D97-AF65-F5344CB8AC3E}">
        <p14:creationId xmlns:p14="http://schemas.microsoft.com/office/powerpoint/2010/main" val="307288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first-gen students face financial challenges, such as limited access to resources and less family support. There are solutions available, such as applying for scholarships and grants, seeking out financial aid, and creating a budget.</a:t>
            </a:r>
          </a:p>
        </p:txBody>
      </p:sp>
      <p:sp>
        <p:nvSpPr>
          <p:cNvPr id="4" name="Slide Number Placeholder 3"/>
          <p:cNvSpPr>
            <a:spLocks noGrp="1"/>
          </p:cNvSpPr>
          <p:nvPr>
            <p:ph type="sldNum" sz="quarter" idx="5"/>
          </p:nvPr>
        </p:nvSpPr>
        <p:spPr/>
        <p:txBody>
          <a:bodyPr/>
          <a:lstStyle/>
          <a:p>
            <a:fld id="{34A8A679-2130-49DB-A110-3C0BD625CBD3}" type="slidenum">
              <a:rPr lang="en-US" smtClean="0"/>
              <a:t>3</a:t>
            </a:fld>
            <a:endParaRPr lang="en-US"/>
          </a:p>
        </p:txBody>
      </p:sp>
    </p:spTree>
    <p:extLst>
      <p:ext uri="{BB962C8B-B14F-4D97-AF65-F5344CB8AC3E}">
        <p14:creationId xmlns:p14="http://schemas.microsoft.com/office/powerpoint/2010/main" val="397880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Developing strong study habits is essential for academic success in college. This includes setting goals, creating a study schedule, and utilizing effective study strategies.</a:t>
            </a:r>
          </a:p>
        </p:txBody>
      </p:sp>
      <p:sp>
        <p:nvSpPr>
          <p:cNvPr id="4" name="Slide Number Placeholder 3"/>
          <p:cNvSpPr>
            <a:spLocks noGrp="1"/>
          </p:cNvSpPr>
          <p:nvPr>
            <p:ph type="sldNum" sz="quarter" idx="5"/>
          </p:nvPr>
        </p:nvSpPr>
        <p:spPr/>
        <p:txBody>
          <a:bodyPr/>
          <a:lstStyle/>
          <a:p>
            <a:fld id="{34A8A679-2130-49DB-A110-3C0BD625CBD3}" type="slidenum">
              <a:rPr lang="en-US" smtClean="0"/>
              <a:t>4</a:t>
            </a:fld>
            <a:endParaRPr lang="en-US"/>
          </a:p>
        </p:txBody>
      </p:sp>
    </p:spTree>
    <p:extLst>
      <p:ext uri="{BB962C8B-B14F-4D97-AF65-F5344CB8AC3E}">
        <p14:creationId xmlns:p14="http://schemas.microsoft.com/office/powerpoint/2010/main" val="78487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the right college is an important decision. It's important to research colleges and find the right fit, taking into account factors such as location, size, and academic programs.</a:t>
            </a:r>
          </a:p>
        </p:txBody>
      </p:sp>
      <p:sp>
        <p:nvSpPr>
          <p:cNvPr id="4" name="Slide Number Placeholder 3"/>
          <p:cNvSpPr>
            <a:spLocks noGrp="1"/>
          </p:cNvSpPr>
          <p:nvPr>
            <p:ph type="sldNum" sz="quarter" idx="5"/>
          </p:nvPr>
        </p:nvSpPr>
        <p:spPr/>
        <p:txBody>
          <a:bodyPr/>
          <a:lstStyle/>
          <a:p>
            <a:fld id="{34A8A679-2130-49DB-A110-3C0BD625CBD3}" type="slidenum">
              <a:rPr lang="en-US" smtClean="0"/>
              <a:t>5</a:t>
            </a:fld>
            <a:endParaRPr lang="en-US"/>
          </a:p>
        </p:txBody>
      </p:sp>
    </p:spTree>
    <p:extLst>
      <p:ext uri="{BB962C8B-B14F-4D97-AF65-F5344CB8AC3E}">
        <p14:creationId xmlns:p14="http://schemas.microsoft.com/office/powerpoint/2010/main" val="263135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statements are an important part of the college application process. These essays allow you to showcase your personality, interests, and achievements. We will provide tips on writing a compelling personal statement.</a:t>
            </a:r>
          </a:p>
        </p:txBody>
      </p:sp>
      <p:sp>
        <p:nvSpPr>
          <p:cNvPr id="4" name="Slide Number Placeholder 3"/>
          <p:cNvSpPr>
            <a:spLocks noGrp="1"/>
          </p:cNvSpPr>
          <p:nvPr>
            <p:ph type="sldNum" sz="quarter" idx="5"/>
          </p:nvPr>
        </p:nvSpPr>
        <p:spPr/>
        <p:txBody>
          <a:bodyPr/>
          <a:lstStyle/>
          <a:p>
            <a:fld id="{34A8A679-2130-49DB-A110-3C0BD625CBD3}" type="slidenum">
              <a:rPr lang="en-US" smtClean="0"/>
              <a:t>6</a:t>
            </a:fld>
            <a:endParaRPr lang="en-US"/>
          </a:p>
        </p:txBody>
      </p:sp>
    </p:spTree>
    <p:extLst>
      <p:ext uri="{BB962C8B-B14F-4D97-AF65-F5344CB8AC3E}">
        <p14:creationId xmlns:p14="http://schemas.microsoft.com/office/powerpoint/2010/main" val="62306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statements are an important part of the college application process. These essays allow you to showcase your personality, interests, and achievements. We will provide tips on writing a compelling personal statement.</a:t>
            </a:r>
          </a:p>
        </p:txBody>
      </p:sp>
      <p:sp>
        <p:nvSpPr>
          <p:cNvPr id="4" name="Slide Number Placeholder 3"/>
          <p:cNvSpPr>
            <a:spLocks noGrp="1"/>
          </p:cNvSpPr>
          <p:nvPr>
            <p:ph type="sldNum" sz="quarter" idx="5"/>
          </p:nvPr>
        </p:nvSpPr>
        <p:spPr/>
        <p:txBody>
          <a:bodyPr/>
          <a:lstStyle/>
          <a:p>
            <a:fld id="{34A8A679-2130-49DB-A110-3C0BD625CBD3}" type="slidenum">
              <a:rPr lang="en-US" smtClean="0"/>
              <a:t>7</a:t>
            </a:fld>
            <a:endParaRPr lang="en-US"/>
          </a:p>
        </p:txBody>
      </p:sp>
    </p:spTree>
    <p:extLst>
      <p:ext uri="{BB962C8B-B14F-4D97-AF65-F5344CB8AC3E}">
        <p14:creationId xmlns:p14="http://schemas.microsoft.com/office/powerpoint/2010/main" val="28566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Students can also align their strengths with potential career paths to help them choose a major that can lead to meaningful and fulfilling employment opportunities.</a:t>
            </a:r>
          </a:p>
        </p:txBody>
      </p:sp>
      <p:sp>
        <p:nvSpPr>
          <p:cNvPr id="4" name="Slide Number Placeholder 3"/>
          <p:cNvSpPr>
            <a:spLocks noGrp="1"/>
          </p:cNvSpPr>
          <p:nvPr>
            <p:ph type="sldNum" sz="quarter" idx="5"/>
          </p:nvPr>
        </p:nvSpPr>
        <p:spPr/>
        <p:txBody>
          <a:bodyPr/>
          <a:lstStyle/>
          <a:p>
            <a:fld id="{F3FCDF23-B67F-4A8A-89D2-C3231F47F069}" type="slidenum">
              <a:rPr lang="en-US" smtClean="0"/>
              <a:t>8</a:t>
            </a:fld>
            <a:endParaRPr lang="en-US"/>
          </a:p>
        </p:txBody>
      </p:sp>
    </p:spTree>
    <p:extLst>
      <p:ext uri="{BB962C8B-B14F-4D97-AF65-F5344CB8AC3E}">
        <p14:creationId xmlns:p14="http://schemas.microsoft.com/office/powerpoint/2010/main" val="375442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Identifying the signs of dissatisfaction with your major can help you address the issue before it becomes a bigger problem. Signs of dissatisfaction may include feeling uninterested in coursework, struggling to perform well academically, or feeling unhappy with your career prospects.</a:t>
            </a:r>
          </a:p>
        </p:txBody>
      </p:sp>
      <p:sp>
        <p:nvSpPr>
          <p:cNvPr id="4" name="Slide Number Placeholder 3"/>
          <p:cNvSpPr>
            <a:spLocks noGrp="1"/>
          </p:cNvSpPr>
          <p:nvPr>
            <p:ph type="sldNum" sz="quarter" idx="5"/>
          </p:nvPr>
        </p:nvSpPr>
        <p:spPr/>
        <p:txBody>
          <a:bodyPr/>
          <a:lstStyle/>
          <a:p>
            <a:fld id="{8CCF6F74-5AC9-4D44-83ED-D98C77C9045A}" type="slidenum">
              <a:rPr lang="en-US" smtClean="0"/>
              <a:t>9</a:t>
            </a:fld>
            <a:endParaRPr lang="en-US"/>
          </a:p>
        </p:txBody>
      </p:sp>
    </p:spTree>
    <p:extLst>
      <p:ext uri="{BB962C8B-B14F-4D97-AF65-F5344CB8AC3E}">
        <p14:creationId xmlns:p14="http://schemas.microsoft.com/office/powerpoint/2010/main" val="1427549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11/25/2024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893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11/25/2024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505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11/25/2024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426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11/25/2024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44734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11/25/2024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16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11/25/2024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7336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11/25/2024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6108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11/25/2024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53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11/25/2024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5119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11/25/2024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5361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11/25/2024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07960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11/25/2024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0583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Successful man celebrating on top of a ladder. Image symbol of the overcoming of the human being.">
            <a:extLst>
              <a:ext uri="{FF2B5EF4-FFF2-40B4-BE49-F238E27FC236}">
                <a16:creationId xmlns:a16="http://schemas.microsoft.com/office/drawing/2014/main" id="{E28C9FE9-2BFD-4164-9326-46881CEF2A15}"/>
              </a:ext>
            </a:extLst>
          </p:cNvPr>
          <p:cNvPicPr>
            <a:picLocks noChangeAspect="1"/>
          </p:cNvPicPr>
          <p:nvPr/>
        </p:nvPicPr>
        <p:blipFill>
          <a:blip r:embed="rId3"/>
          <a:srcRect t="11417"/>
          <a:stretch/>
        </p:blipFill>
        <p:spPr>
          <a:xfrm>
            <a:off x="0"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92EFD21B-AE0D-A062-0EBC-3E009D7B1516}"/>
              </a:ext>
            </a:extLst>
          </p:cNvPr>
          <p:cNvSpPr>
            <a:spLocks noGrp="1"/>
          </p:cNvSpPr>
          <p:nvPr>
            <p:ph type="ctrTitle"/>
          </p:nvPr>
        </p:nvSpPr>
        <p:spPr>
          <a:xfrm>
            <a:off x="7769722" y="1562101"/>
            <a:ext cx="3884568" cy="2738530"/>
          </a:xfrm>
        </p:spPr>
        <p:txBody>
          <a:bodyPr anchor="t">
            <a:normAutofit/>
          </a:bodyPr>
          <a:lstStyle/>
          <a:p>
            <a:pPr>
              <a:lnSpc>
                <a:spcPct val="90000"/>
              </a:lnSpc>
            </a:pPr>
            <a:r>
              <a:rPr lang="en-US" sz="3400" dirty="0"/>
              <a:t>Preparing to Be a First-Generation College Student: Navigating the Journey to Success</a:t>
            </a:r>
          </a:p>
        </p:txBody>
      </p:sp>
      <p:sp>
        <p:nvSpPr>
          <p:cNvPr id="3" name="Subtitle 2">
            <a:extLst>
              <a:ext uri="{FF2B5EF4-FFF2-40B4-BE49-F238E27FC236}">
                <a16:creationId xmlns:a16="http://schemas.microsoft.com/office/drawing/2014/main" id="{D1EBF16D-660E-4D67-2255-549FB08784FD}"/>
              </a:ext>
            </a:extLst>
          </p:cNvPr>
          <p:cNvSpPr>
            <a:spLocks noGrp="1"/>
          </p:cNvSpPr>
          <p:nvPr>
            <p:ph type="subTitle" idx="1"/>
          </p:nvPr>
        </p:nvSpPr>
        <p:spPr>
          <a:xfrm>
            <a:off x="7769722" y="4321622"/>
            <a:ext cx="3813048" cy="941832"/>
          </a:xfrm>
        </p:spPr>
        <p:txBody>
          <a:bodyPr>
            <a:normAutofit/>
          </a:bodyPr>
          <a:lstStyle/>
          <a:p>
            <a:pPr>
              <a:lnSpc>
                <a:spcPct val="120000"/>
              </a:lnSpc>
            </a:pPr>
            <a:r>
              <a:rPr lang="en-US" sz="1700" dirty="0"/>
              <a:t>Overcoming Challenges and Achieving Dreams</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CB3A08C3-67A7-4B7B-CFF4-1CFA0A58868D}"/>
              </a:ext>
            </a:extLst>
          </p:cNvPr>
          <p:cNvSpPr txBox="1">
            <a:spLocks/>
          </p:cNvSpPr>
          <p:nvPr/>
        </p:nvSpPr>
        <p:spPr>
          <a:xfrm>
            <a:off x="7710940" y="5703963"/>
            <a:ext cx="3813048" cy="941832"/>
          </a:xfrm>
          <a:prstGeom prst="rect">
            <a:avLst/>
          </a:prstGeom>
        </p:spPr>
        <p:txBody>
          <a:bodyPr vert="horz" lIns="91440" tIns="45720" rIns="91440" bIns="45720" rtlCol="0" anchor="b">
            <a:normAutofit/>
          </a:bodyPr>
          <a:lstStyle>
            <a:lvl1pPr marL="0" indent="0" algn="l" defTabSz="914400" rtl="0" eaLnBrk="1" latinLnBrk="0" hangingPunct="1">
              <a:lnSpc>
                <a:spcPct val="130000"/>
              </a:lnSpc>
              <a:spcBef>
                <a:spcPts val="1000"/>
              </a:spcBef>
              <a:buSzPct val="87000"/>
              <a:buFont typeface="Arial" panose="020B0604020202020204" pitchFamily="34" charset="0"/>
              <a:buNone/>
              <a:defRPr sz="1800" b="1" kern="1200" cap="all" spc="3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SzPct val="87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87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700" dirty="0"/>
              <a:t>Author &amp; presenter: Ivana Jones</a:t>
            </a:r>
          </a:p>
        </p:txBody>
      </p:sp>
    </p:spTree>
    <p:extLst>
      <p:ext uri="{BB962C8B-B14F-4D97-AF65-F5344CB8AC3E}">
        <p14:creationId xmlns:p14="http://schemas.microsoft.com/office/powerpoint/2010/main" val="42596285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400"/>
                                        <p:tgtEl>
                                          <p:spTgt spid="5">
                                            <p:txEl>
                                              <p:pRg st="0" end="0"/>
                                            </p:txEl>
                                          </p:spTgt>
                                        </p:tgtEl>
                                      </p:cBhvr>
                                    </p:animEffect>
                                  </p:childTnLst>
                                </p:cTn>
                              </p:par>
                              <p:par>
                                <p:cTn id="17" presetID="10" presetClass="entr" presetSubtype="0" fill="hold" grpId="1" nodeType="withEffect">
                                  <p:stCondLst>
                                    <p:cond delay="25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5" grpId="0" build="p"/>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ctor talking to woman">
            <a:extLst>
              <a:ext uri="{FF2B5EF4-FFF2-40B4-BE49-F238E27FC236}">
                <a16:creationId xmlns:a16="http://schemas.microsoft.com/office/drawing/2014/main" id="{EDD28714-00B3-42BC-9748-2DFFEE900368}"/>
              </a:ext>
            </a:extLst>
          </p:cNvPr>
          <p:cNvPicPr>
            <a:picLocks noGrp="1" noChangeAspect="1"/>
          </p:cNvPicPr>
          <p:nvPr>
            <p:ph sz="half" idx="1"/>
          </p:nvPr>
        </p:nvPicPr>
        <p:blipFill>
          <a:blip r:embed="rId3"/>
          <a:srcRect r="16996" b="2"/>
          <a:stretch/>
        </p:blipFill>
        <p:spPr>
          <a:xfrm>
            <a:off x="-1" y="914399"/>
            <a:ext cx="6657255" cy="5353523"/>
          </a:xfrm>
          <a:prstGeom prst="rect">
            <a:avLst/>
          </a:prstGeom>
        </p:spPr>
      </p:pic>
      <p:sp>
        <p:nvSpPr>
          <p:cNvPr id="2" name="Title 1">
            <a:extLst>
              <a:ext uri="{FF2B5EF4-FFF2-40B4-BE49-F238E27FC236}">
                <a16:creationId xmlns:a16="http://schemas.microsoft.com/office/drawing/2014/main" id="{F7CE77CE-8196-2C5B-821C-212AAF004A2F}"/>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dirty="0"/>
              <a:t>Consult with Academic Advisors</a:t>
            </a:r>
          </a:p>
        </p:txBody>
      </p:sp>
      <p:sp>
        <p:nvSpPr>
          <p:cNvPr id="4" name="Content Placeholder 3">
            <a:extLst>
              <a:ext uri="{FF2B5EF4-FFF2-40B4-BE49-F238E27FC236}">
                <a16:creationId xmlns:a16="http://schemas.microsoft.com/office/drawing/2014/main" id="{8626BF1D-1880-3C60-3BEB-BE69AA8F3B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fontScale="92500" lnSpcReduction="10000"/>
          </a:bodyPr>
          <a:lstStyle/>
          <a:p>
            <a:pPr marL="0" indent="0">
              <a:spcBef>
                <a:spcPts val="2500"/>
              </a:spcBef>
              <a:buNone/>
            </a:pPr>
            <a:r>
              <a:rPr lang="en-US" sz="1400" b="1" dirty="0"/>
              <a:t>Understand Course Requirements</a:t>
            </a:r>
          </a:p>
          <a:p>
            <a:pPr marL="0" lvl="1" indent="0">
              <a:buNone/>
            </a:pPr>
            <a:r>
              <a:rPr lang="en-US" sz="1400" dirty="0"/>
              <a:t>Your academic advisor can help you understand the course requirements for your new major, including prerequisites and core courses, and guide you in the right direction.</a:t>
            </a:r>
          </a:p>
          <a:p>
            <a:pPr marL="0" indent="0">
              <a:spcBef>
                <a:spcPts val="2500"/>
              </a:spcBef>
              <a:buNone/>
            </a:pPr>
            <a:r>
              <a:rPr lang="en-US" sz="1400" b="1" dirty="0"/>
              <a:t>Evaluate Implications of Switching</a:t>
            </a:r>
          </a:p>
          <a:p>
            <a:pPr marL="0" lvl="1" indent="0">
              <a:buNone/>
            </a:pPr>
            <a:r>
              <a:rPr lang="en-US" sz="1400" dirty="0"/>
              <a:t>Your academic advisor can help you evaluate the implications of switching majors, such as the impact on your academic progress and graduation timeline.</a:t>
            </a:r>
          </a:p>
          <a:p>
            <a:pPr marL="0" indent="0">
              <a:spcBef>
                <a:spcPts val="2500"/>
              </a:spcBef>
              <a:buNone/>
            </a:pPr>
            <a:r>
              <a:rPr lang="en-US" sz="1400" b="1" dirty="0"/>
              <a:t>Graduation Timeline</a:t>
            </a:r>
          </a:p>
          <a:p>
            <a:pPr marL="0" lvl="1" indent="0">
              <a:buNone/>
            </a:pPr>
            <a:r>
              <a:rPr lang="en-US" sz="1400" dirty="0"/>
              <a:t>Switching majors can impact your graduation timeline, causing you to take additional courses and extending your time in college. This could also result in more student loans. </a:t>
            </a:r>
          </a:p>
          <a:p>
            <a:pPr marL="0" lvl="1" indent="0">
              <a:buNone/>
            </a:pPr>
            <a:endParaRPr lang="en-US" sz="1400" dirty="0"/>
          </a:p>
        </p:txBody>
      </p:sp>
    </p:spTree>
    <p:extLst>
      <p:ext uri="{BB962C8B-B14F-4D97-AF65-F5344CB8AC3E}">
        <p14:creationId xmlns:p14="http://schemas.microsoft.com/office/powerpoint/2010/main" val="3856662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bstract 3D illustration.">
            <a:extLst>
              <a:ext uri="{FF2B5EF4-FFF2-40B4-BE49-F238E27FC236}">
                <a16:creationId xmlns:a16="http://schemas.microsoft.com/office/drawing/2014/main" id="{FC2CA37E-1C5E-4993-8398-C6C6AF3D3202}"/>
              </a:ext>
            </a:extLst>
          </p:cNvPr>
          <p:cNvPicPr>
            <a:picLocks noGrp="1" noChangeAspect="1"/>
          </p:cNvPicPr>
          <p:nvPr>
            <p:ph sz="half" idx="1"/>
          </p:nvPr>
        </p:nvPicPr>
        <p:blipFill>
          <a:blip r:embed="rId3"/>
          <a:srcRect l="24613" r="13513"/>
          <a:stretch/>
        </p:blipFill>
        <p:spPr>
          <a:xfrm>
            <a:off x="20" y="914399"/>
            <a:ext cx="4416532" cy="5353523"/>
          </a:xfrm>
          <a:prstGeom prst="rect">
            <a:avLst/>
          </a:prstGeom>
        </p:spPr>
      </p:pic>
      <p:sp>
        <p:nvSpPr>
          <p:cNvPr id="2" name="Title 1">
            <a:extLst>
              <a:ext uri="{FF2B5EF4-FFF2-40B4-BE49-F238E27FC236}">
                <a16:creationId xmlns:a16="http://schemas.microsoft.com/office/drawing/2014/main" id="{21641611-6852-7C43-7A75-8A235B36964B}"/>
              </a:ext>
            </a:extLst>
          </p:cNvPr>
          <p:cNvSpPr>
            <a:spLocks noGrp="1"/>
          </p:cNvSpPr>
          <p:nvPr>
            <p:ph type="title"/>
          </p:nvPr>
        </p:nvSpPr>
        <p:spPr>
          <a:xfrm>
            <a:off x="5029200" y="914400"/>
            <a:ext cx="6501810" cy="1097280"/>
          </a:xfrm>
        </p:spPr>
        <p:txBody>
          <a:bodyPr vert="horz" lIns="91440" tIns="45720" rIns="91440" bIns="45720" rtlCol="0" anchor="t">
            <a:normAutofit fontScale="90000"/>
          </a:bodyPr>
          <a:lstStyle/>
          <a:p>
            <a:r>
              <a:rPr lang="en-US" sz="3700" dirty="0"/>
              <a:t>The Importance of A Strong Network</a:t>
            </a:r>
          </a:p>
        </p:txBody>
      </p:sp>
      <p:sp>
        <p:nvSpPr>
          <p:cNvPr id="4" name="Content Placeholder 3">
            <a:extLst>
              <a:ext uri="{FF2B5EF4-FFF2-40B4-BE49-F238E27FC236}">
                <a16:creationId xmlns:a16="http://schemas.microsoft.com/office/drawing/2014/main" id="{66A5B7EE-41C0-ADB4-0216-BC493C877C5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lnSpcReduction="10000"/>
          </a:bodyPr>
          <a:lstStyle/>
          <a:p>
            <a:pPr marL="0" indent="0">
              <a:spcBef>
                <a:spcPts val="2500"/>
              </a:spcBef>
              <a:buNone/>
            </a:pPr>
            <a:r>
              <a:rPr lang="en-US" sz="1400" b="1" dirty="0"/>
              <a:t>Connecting with Mentors and Advisors</a:t>
            </a:r>
          </a:p>
          <a:p>
            <a:pPr marL="0" lvl="1" indent="0">
              <a:buNone/>
            </a:pPr>
            <a:r>
              <a:rPr lang="en-US" sz="1400" dirty="0"/>
              <a:t>Mentors and advisors play a crucial role in providing guidance and support throughout the college journey. Building relationships with mentors and advisors is important for personal and academic development.</a:t>
            </a:r>
          </a:p>
          <a:p>
            <a:pPr marL="0" indent="0">
              <a:spcBef>
                <a:spcPts val="2500"/>
              </a:spcBef>
              <a:buNone/>
            </a:pPr>
            <a:r>
              <a:rPr lang="en-US" sz="1400" b="1" dirty="0"/>
              <a:t>Connecting with Peers</a:t>
            </a:r>
            <a:endParaRPr lang="en-US" sz="1400" dirty="0"/>
          </a:p>
          <a:p>
            <a:pPr marL="0" lvl="1" indent="0">
              <a:buNone/>
            </a:pPr>
            <a:r>
              <a:rPr lang="en-US" sz="1400" dirty="0"/>
              <a:t>Joining clubs, student organizations, and study groups can help first-gen students feel connected to the college community, establish relationships with peers who share common interests, and find a sense of belonging outside of the classroom.</a:t>
            </a:r>
          </a:p>
          <a:p>
            <a:pPr marL="0" indent="0">
              <a:spcBef>
                <a:spcPts val="2500"/>
              </a:spcBef>
              <a:buNone/>
            </a:pPr>
            <a:r>
              <a:rPr lang="en-US" sz="1400" b="1" dirty="0"/>
              <a:t>Career Development</a:t>
            </a:r>
          </a:p>
          <a:p>
            <a:pPr marL="0" lvl="1" indent="0">
              <a:buNone/>
            </a:pPr>
            <a:r>
              <a:rPr lang="en-US" sz="1400" dirty="0"/>
              <a:t>Networking can help you find new job opportunities by connecting you with people in your industry and expanding your professional network. Often leading to opportunities that you wouldn’t be privy to. This can also help you learn about industry trends and the day-to-day tasks of roles in your field.</a:t>
            </a:r>
          </a:p>
          <a:p>
            <a:pPr marL="0" lvl="1" indent="0">
              <a:buNone/>
            </a:pPr>
            <a:endParaRPr lang="en-US" sz="1400" dirty="0"/>
          </a:p>
        </p:txBody>
      </p:sp>
    </p:spTree>
    <p:extLst>
      <p:ext uri="{BB962C8B-B14F-4D97-AF65-F5344CB8AC3E}">
        <p14:creationId xmlns:p14="http://schemas.microsoft.com/office/powerpoint/2010/main" val="941674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oup of smiling young people standing on lawn outside brick building, wearing backpacks and tote bag, holding cellphones">
            <a:extLst>
              <a:ext uri="{FF2B5EF4-FFF2-40B4-BE49-F238E27FC236}">
                <a16:creationId xmlns:a16="http://schemas.microsoft.com/office/drawing/2014/main" id="{A229B475-F814-4EC0-9A75-721AD16EB9AD}"/>
              </a:ext>
            </a:extLst>
          </p:cNvPr>
          <p:cNvPicPr>
            <a:picLocks noGrp="1" noChangeAspect="1"/>
          </p:cNvPicPr>
          <p:nvPr>
            <p:ph sz="half" idx="1"/>
          </p:nvPr>
        </p:nvPicPr>
        <p:blipFill>
          <a:blip r:embed="rId3"/>
          <a:srcRect l="7746" r="16830" b="-1"/>
          <a:stretch/>
        </p:blipFill>
        <p:spPr>
          <a:xfrm>
            <a:off x="1" y="2613892"/>
            <a:ext cx="4946906" cy="3689359"/>
          </a:xfrm>
          <a:prstGeom prst="rect">
            <a:avLst/>
          </a:prstGeom>
        </p:spPr>
      </p:pic>
      <p:sp>
        <p:nvSpPr>
          <p:cNvPr id="2" name="Title 1">
            <a:extLst>
              <a:ext uri="{FF2B5EF4-FFF2-40B4-BE49-F238E27FC236}">
                <a16:creationId xmlns:a16="http://schemas.microsoft.com/office/drawing/2014/main" id="{F2B588D9-DD12-72DB-084F-6E6CAEB31475}"/>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2800" dirty="0"/>
              <a:t>Connecting with Like-Minded Individuals</a:t>
            </a:r>
          </a:p>
        </p:txBody>
      </p:sp>
      <p:sp>
        <p:nvSpPr>
          <p:cNvPr id="4" name="Content Placeholder 3">
            <a:extLst>
              <a:ext uri="{FF2B5EF4-FFF2-40B4-BE49-F238E27FC236}">
                <a16:creationId xmlns:a16="http://schemas.microsoft.com/office/drawing/2014/main" id="{C5CA83A4-2A41-1541-B4D2-C67AB72DE63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dirty="0"/>
              <a:t>Attending Events</a:t>
            </a:r>
          </a:p>
          <a:p>
            <a:pPr marL="0" lvl="1" indent="0">
              <a:buNone/>
            </a:pPr>
            <a:r>
              <a:rPr lang="en-US" sz="1400" dirty="0"/>
              <a:t>Attending events is a great way to meet like-minded individuals who share your interests. By attending events, you can connect with people who have similar goals and aspirations as you do.</a:t>
            </a:r>
          </a:p>
          <a:p>
            <a:pPr marL="0" indent="0">
              <a:spcBef>
                <a:spcPts val="2500"/>
              </a:spcBef>
              <a:buNone/>
            </a:pPr>
            <a:r>
              <a:rPr lang="en-US" sz="1400" b="1" dirty="0"/>
              <a:t>Joining Clubs and Organizations</a:t>
            </a:r>
          </a:p>
          <a:p>
            <a:pPr marL="0" lvl="1" indent="0">
              <a:buNone/>
            </a:pPr>
            <a:r>
              <a:rPr lang="en-US" sz="1400" dirty="0"/>
              <a:t>Joining clubs and organizations is another great way to connect with like-minded individuals. By joining a club or organization, you can meet people who share your interests and passions, and who are working towards similar goals.</a:t>
            </a:r>
          </a:p>
          <a:p>
            <a:pPr marL="0" indent="0">
              <a:spcBef>
                <a:spcPts val="2500"/>
              </a:spcBef>
              <a:buNone/>
            </a:pPr>
            <a:r>
              <a:rPr lang="en-US" sz="1400" b="1" dirty="0"/>
              <a:t>Being Active on Social Media</a:t>
            </a:r>
          </a:p>
          <a:p>
            <a:pPr marL="0" lvl="1" indent="0">
              <a:buNone/>
            </a:pPr>
            <a:r>
              <a:rPr lang="en-US" sz="1400" dirty="0"/>
              <a:t>Being active on social media is a great way to connect with like-minded individuals, especially those who share your interests and passions. By sharing your thoughts, ideas, and experiences online, you can attract others who share your worldview and values.</a:t>
            </a:r>
          </a:p>
        </p:txBody>
      </p:sp>
    </p:spTree>
    <p:extLst>
      <p:ext uri="{BB962C8B-B14F-4D97-AF65-F5344CB8AC3E}">
        <p14:creationId xmlns:p14="http://schemas.microsoft.com/office/powerpoint/2010/main" val="1398186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erson writing on wall">
            <a:extLst>
              <a:ext uri="{FF2B5EF4-FFF2-40B4-BE49-F238E27FC236}">
                <a16:creationId xmlns:a16="http://schemas.microsoft.com/office/drawing/2014/main" id="{F4973658-BB6F-4AD6-AF76-A4280FDE3E7C}"/>
              </a:ext>
            </a:extLst>
          </p:cNvPr>
          <p:cNvPicPr>
            <a:picLocks noGrp="1" noChangeAspect="1"/>
          </p:cNvPicPr>
          <p:nvPr>
            <p:ph sz="half" idx="1"/>
          </p:nvPr>
        </p:nvPicPr>
        <p:blipFill>
          <a:blip r:embed="rId3"/>
          <a:srcRect l="37893" r="1383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56D33F0-E664-14AF-9FEB-0F64ED275628}"/>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Identifying and Joining the Right Organizations</a:t>
            </a:r>
          </a:p>
        </p:txBody>
      </p:sp>
      <p:sp>
        <p:nvSpPr>
          <p:cNvPr id="4" name="Content Placeholder 3">
            <a:extLst>
              <a:ext uri="{FF2B5EF4-FFF2-40B4-BE49-F238E27FC236}">
                <a16:creationId xmlns:a16="http://schemas.microsoft.com/office/drawing/2014/main" id="{5696440C-B1DE-2CAA-721F-6E5624DBA3B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lnSpcReduction="10000"/>
          </a:bodyPr>
          <a:lstStyle/>
          <a:p>
            <a:pPr marL="0" indent="0">
              <a:spcBef>
                <a:spcPts val="2500"/>
              </a:spcBef>
              <a:buNone/>
            </a:pPr>
            <a:r>
              <a:rPr lang="en-US" sz="1400" b="1"/>
              <a:t>Identifying Interests and Career Goals</a:t>
            </a:r>
          </a:p>
          <a:p>
            <a:pPr marL="0" lvl="1" indent="0">
              <a:buNone/>
            </a:pPr>
            <a:r>
              <a:rPr lang="en-US" sz="1400"/>
              <a:t>It is important for first-generation students to identify their interests and career goals before joining any organization on campus. This will help them to find organizations that align with their values and goals.</a:t>
            </a:r>
          </a:p>
          <a:p>
            <a:pPr marL="0" indent="0">
              <a:spcBef>
                <a:spcPts val="2500"/>
              </a:spcBef>
              <a:buNone/>
            </a:pPr>
            <a:r>
              <a:rPr lang="en-US" sz="1400" b="1"/>
              <a:t>Researching Organizations</a:t>
            </a:r>
          </a:p>
          <a:p>
            <a:pPr marL="0" lvl="1" indent="0">
              <a:buNone/>
            </a:pPr>
            <a:r>
              <a:rPr lang="en-US" sz="1400"/>
              <a:t>Students should research organizations available on campus, their mission, and their activities to find the ones that match their interests and career goals.</a:t>
            </a:r>
          </a:p>
          <a:p>
            <a:pPr marL="0" indent="0">
              <a:spcBef>
                <a:spcPts val="2500"/>
              </a:spcBef>
              <a:buNone/>
            </a:pPr>
            <a:r>
              <a:rPr lang="en-US" sz="1400" b="1"/>
              <a:t>Attending Meetings and Events</a:t>
            </a:r>
          </a:p>
          <a:p>
            <a:pPr marL="0" lvl="1" indent="0">
              <a:buNone/>
            </a:pPr>
            <a:r>
              <a:rPr lang="en-US" sz="1400"/>
              <a:t>Attending meetings and events of organizations of interest is a great way to get a feel for the organization and its members. It is also an opportunity to network and make new friends.</a:t>
            </a:r>
          </a:p>
        </p:txBody>
      </p:sp>
    </p:spTree>
    <p:extLst>
      <p:ext uri="{BB962C8B-B14F-4D97-AF65-F5344CB8AC3E}">
        <p14:creationId xmlns:p14="http://schemas.microsoft.com/office/powerpoint/2010/main" val="700355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usiness meeting in the restaurant">
            <a:extLst>
              <a:ext uri="{FF2B5EF4-FFF2-40B4-BE49-F238E27FC236}">
                <a16:creationId xmlns:a16="http://schemas.microsoft.com/office/drawing/2014/main" id="{9AFF8249-440D-44BF-814D-6002CFA0715E}"/>
              </a:ext>
            </a:extLst>
          </p:cNvPr>
          <p:cNvPicPr>
            <a:picLocks noGrp="1" noChangeAspect="1"/>
          </p:cNvPicPr>
          <p:nvPr>
            <p:ph sz="half" idx="1"/>
          </p:nvPr>
        </p:nvPicPr>
        <p:blipFill>
          <a:blip r:embed="rId3"/>
          <a:srcRect l="1218" r="43716"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5F2D83-5FFE-83CF-97D2-E8DC1B5738B9}"/>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dirty="0"/>
              <a:t>Utilizing First Gen Resources</a:t>
            </a:r>
          </a:p>
        </p:txBody>
      </p:sp>
      <p:sp>
        <p:nvSpPr>
          <p:cNvPr id="4" name="Content Placeholder 3">
            <a:extLst>
              <a:ext uri="{FF2B5EF4-FFF2-40B4-BE49-F238E27FC236}">
                <a16:creationId xmlns:a16="http://schemas.microsoft.com/office/drawing/2014/main" id="{B8E36705-A65C-4158-525F-384C3C7103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1734672"/>
            <a:ext cx="6501810" cy="4563250"/>
          </a:xfrm>
        </p:spPr>
        <p:txBody>
          <a:bodyPr>
            <a:normAutofit/>
          </a:bodyPr>
          <a:lstStyle/>
          <a:p>
            <a:pPr marL="0" indent="0">
              <a:lnSpc>
                <a:spcPct val="110000"/>
              </a:lnSpc>
              <a:spcBef>
                <a:spcPts val="2500"/>
              </a:spcBef>
              <a:buNone/>
            </a:pPr>
            <a:r>
              <a:rPr lang="en-US" sz="1400" b="1" dirty="0"/>
              <a:t>Tutoring Services</a:t>
            </a:r>
          </a:p>
          <a:p>
            <a:pPr marL="0" lvl="1" indent="0">
              <a:lnSpc>
                <a:spcPct val="110000"/>
              </a:lnSpc>
              <a:buNone/>
            </a:pPr>
            <a:r>
              <a:rPr lang="en-US" sz="1400" dirty="0"/>
              <a:t>Tutoring services are a great way for students to get help with difficult subjects in a one-on-one or small group setting. Many colleges offer free or low-cost tutoring services to students.</a:t>
            </a:r>
          </a:p>
          <a:p>
            <a:pPr marL="0" indent="0">
              <a:lnSpc>
                <a:spcPct val="110000"/>
              </a:lnSpc>
              <a:spcBef>
                <a:spcPts val="2500"/>
              </a:spcBef>
              <a:buNone/>
            </a:pPr>
            <a:r>
              <a:rPr lang="en-US" sz="1400" b="1" dirty="0"/>
              <a:t>Academic Advising</a:t>
            </a:r>
          </a:p>
          <a:p>
            <a:pPr marL="0" lvl="1" indent="0">
              <a:lnSpc>
                <a:spcPct val="110000"/>
              </a:lnSpc>
              <a:buNone/>
            </a:pPr>
            <a:r>
              <a:rPr lang="en-US" sz="1400" dirty="0"/>
              <a:t>Academic advising is a resource that helps students plan their academic careers and make informed decisions about their majors and careers. Many colleges have dedicated academic advisors who work with students throughout their college experience.</a:t>
            </a:r>
          </a:p>
          <a:p>
            <a:pPr marL="0" indent="0">
              <a:lnSpc>
                <a:spcPct val="110000"/>
              </a:lnSpc>
              <a:spcBef>
                <a:spcPts val="2500"/>
              </a:spcBef>
              <a:buNone/>
            </a:pPr>
            <a:r>
              <a:rPr lang="en-US" sz="1400" b="1" dirty="0"/>
              <a:t>Programs</a:t>
            </a:r>
          </a:p>
          <a:p>
            <a:pPr marL="0" lvl="1" indent="0">
              <a:lnSpc>
                <a:spcPct val="110000"/>
              </a:lnSpc>
              <a:buNone/>
            </a:pPr>
            <a:r>
              <a:rPr lang="en-US" sz="1400" dirty="0"/>
              <a:t>Many campuses also have dedicated offices or programs focused on first-generation student success, providing workshops, events, and peer networking opportunities. Take advantage of these resources early and often. Being proactive in using campus resources will help you stay on track academically, emotionally, and socially by supporting your growth and success.</a:t>
            </a:r>
          </a:p>
        </p:txBody>
      </p:sp>
    </p:spTree>
    <p:extLst>
      <p:ext uri="{BB962C8B-B14F-4D97-AF65-F5344CB8AC3E}">
        <p14:creationId xmlns:p14="http://schemas.microsoft.com/office/powerpoint/2010/main" val="1686358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tock photograph of job resume inside orange folder.">
            <a:extLst>
              <a:ext uri="{FF2B5EF4-FFF2-40B4-BE49-F238E27FC236}">
                <a16:creationId xmlns:a16="http://schemas.microsoft.com/office/drawing/2014/main" id="{291F36AE-1A77-4D49-ADF9-18B6F3C69128}"/>
              </a:ext>
            </a:extLst>
          </p:cNvPr>
          <p:cNvPicPr>
            <a:picLocks noGrp="1" noChangeAspect="1"/>
          </p:cNvPicPr>
          <p:nvPr>
            <p:ph sz="half" idx="1"/>
          </p:nvPr>
        </p:nvPicPr>
        <p:blipFill>
          <a:blip r:embed="rId3"/>
          <a:srcRect l="24720" r="2700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0941BE5E-79B7-6600-0D82-26E8AD927DF5}"/>
              </a:ext>
            </a:extLst>
          </p:cNvPr>
          <p:cNvSpPr>
            <a:spLocks noGrp="1"/>
          </p:cNvSpPr>
          <p:nvPr>
            <p:ph type="title"/>
          </p:nvPr>
        </p:nvSpPr>
        <p:spPr>
          <a:xfrm>
            <a:off x="4876800" y="427520"/>
            <a:ext cx="6920753" cy="1463040"/>
          </a:xfrm>
        </p:spPr>
        <p:txBody>
          <a:bodyPr vert="horz" lIns="91440" tIns="45720" rIns="91440" bIns="45720" rtlCol="0" anchor="t">
            <a:normAutofit/>
          </a:bodyPr>
          <a:lstStyle/>
          <a:p>
            <a:r>
              <a:rPr lang="en-US" sz="3600" dirty="0"/>
              <a:t>Enhancing Your Resume for Jobs</a:t>
            </a:r>
          </a:p>
        </p:txBody>
      </p:sp>
      <p:sp>
        <p:nvSpPr>
          <p:cNvPr id="4" name="Content Placeholder 3">
            <a:extLst>
              <a:ext uri="{FF2B5EF4-FFF2-40B4-BE49-F238E27FC236}">
                <a16:creationId xmlns:a16="http://schemas.microsoft.com/office/drawing/2014/main" id="{79CF9695-4015-F5D7-8743-F096C0CA903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76800" y="1264024"/>
            <a:ext cx="7216588" cy="5593976"/>
          </a:xfrm>
        </p:spPr>
        <p:txBody>
          <a:bodyPr>
            <a:normAutofit lnSpcReduction="10000"/>
          </a:bodyPr>
          <a:lstStyle/>
          <a:p>
            <a:pPr marL="0" indent="0">
              <a:spcBef>
                <a:spcPts val="2500"/>
              </a:spcBef>
              <a:buNone/>
            </a:pPr>
            <a:r>
              <a:rPr lang="en-US" sz="1400" b="1" dirty="0"/>
              <a:t>Developing Leadership Skills</a:t>
            </a:r>
          </a:p>
          <a:p>
            <a:pPr marL="0" lvl="1" indent="0">
              <a:buNone/>
            </a:pPr>
            <a:r>
              <a:rPr lang="en-US" sz="1400" dirty="0"/>
              <a:t>Joining clubs, mentoring, and volunteering are great ways to develop your leadership skills, as you'll have opportunities to work with others towards a common goal and build your teamwork and communication skills. You can also serve in a leadership position. These are the things employers like to see on your resume. </a:t>
            </a:r>
          </a:p>
          <a:p>
            <a:pPr marL="0" indent="0">
              <a:spcBef>
                <a:spcPts val="2500"/>
              </a:spcBef>
              <a:buNone/>
            </a:pPr>
            <a:r>
              <a:rPr lang="en-US" sz="1400" b="1" dirty="0"/>
              <a:t>Participating in Leadership Programs and Clubs</a:t>
            </a:r>
          </a:p>
          <a:p>
            <a:pPr marL="0" lvl="1" indent="0">
              <a:buNone/>
            </a:pPr>
            <a:r>
              <a:rPr lang="en-US" sz="1400" dirty="0"/>
              <a:t>Participating in leadership programs is another way to build your leadership skills. These programs often provide training and education to help you develop your transferable skills and leadership experience.</a:t>
            </a:r>
          </a:p>
          <a:p>
            <a:pPr marL="0" indent="0">
              <a:spcBef>
                <a:spcPts val="2500"/>
              </a:spcBef>
              <a:buNone/>
            </a:pPr>
            <a:r>
              <a:rPr lang="en-US" sz="1400" b="1" dirty="0"/>
              <a:t>Professional Experience</a:t>
            </a:r>
          </a:p>
          <a:p>
            <a:pPr marL="0" lvl="1" indent="0">
              <a:buNone/>
            </a:pPr>
            <a:r>
              <a:rPr lang="en-US" sz="1400" dirty="0"/>
              <a:t>Internships and part-time jobs can help you develop new skills that can be valuable for your future career. Even if it’s not in your field of interest, the experience will help you gain transferable and leadership skills. </a:t>
            </a:r>
          </a:p>
          <a:p>
            <a:pPr marL="0" indent="0">
              <a:spcBef>
                <a:spcPts val="2500"/>
              </a:spcBef>
              <a:buNone/>
            </a:pPr>
            <a:r>
              <a:rPr lang="en-US" sz="1400" b="1" dirty="0"/>
              <a:t>Certifications</a:t>
            </a:r>
          </a:p>
          <a:p>
            <a:pPr marL="0" lvl="1" indent="0">
              <a:buNone/>
            </a:pPr>
            <a:r>
              <a:rPr lang="en-US" sz="1400" dirty="0"/>
              <a:t>Certifications can help set you apart from other candidates by demonstrating your commitment to your profession and showing that you are willing to invest the time and effort to develop your skills and knowledge. Researching and obtaining relevant certifications to your field can enhance your skills and strengthen your resume.</a:t>
            </a:r>
          </a:p>
        </p:txBody>
      </p:sp>
    </p:spTree>
    <p:extLst>
      <p:ext uri="{BB962C8B-B14F-4D97-AF65-F5344CB8AC3E}">
        <p14:creationId xmlns:p14="http://schemas.microsoft.com/office/powerpoint/2010/main" val="997229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earing jeans and a plaid shirt stood on Cliffs looking out over South Cornish Coast on a calm June morning.">
            <a:extLst>
              <a:ext uri="{FF2B5EF4-FFF2-40B4-BE49-F238E27FC236}">
                <a16:creationId xmlns:a16="http://schemas.microsoft.com/office/drawing/2014/main" id="{AEB6678B-F271-4D87-9B50-877C9F61A25A}"/>
              </a:ext>
            </a:extLst>
          </p:cNvPr>
          <p:cNvPicPr>
            <a:picLocks noGrp="1" noChangeAspect="1"/>
          </p:cNvPicPr>
          <p:nvPr>
            <p:ph sz="half" idx="1"/>
          </p:nvPr>
        </p:nvPicPr>
        <p:blipFill>
          <a:blip r:embed="rId3"/>
          <a:srcRect l="7260" r="37674" b="2"/>
          <a:stretch/>
        </p:blipFill>
        <p:spPr>
          <a:xfrm>
            <a:off x="20" y="914399"/>
            <a:ext cx="4416532" cy="5353523"/>
          </a:xfrm>
          <a:prstGeom prst="rect">
            <a:avLst/>
          </a:prstGeom>
        </p:spPr>
      </p:pic>
      <p:sp>
        <p:nvSpPr>
          <p:cNvPr id="2" name="Title 1">
            <a:extLst>
              <a:ext uri="{FF2B5EF4-FFF2-40B4-BE49-F238E27FC236}">
                <a16:creationId xmlns:a16="http://schemas.microsoft.com/office/drawing/2014/main" id="{26AB6467-1949-3664-0065-B042B7B36A4D}"/>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dirty="0"/>
              <a:t>Get Comfortable With Being Uncomfortable </a:t>
            </a:r>
          </a:p>
        </p:txBody>
      </p:sp>
      <p:sp>
        <p:nvSpPr>
          <p:cNvPr id="4" name="Content Placeholder 3">
            <a:extLst>
              <a:ext uri="{FF2B5EF4-FFF2-40B4-BE49-F238E27FC236}">
                <a16:creationId xmlns:a16="http://schemas.microsoft.com/office/drawing/2014/main" id="{BC592A0E-E17F-FE58-87AA-1D590E6A2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404058"/>
          </a:xfrm>
        </p:spPr>
        <p:txBody>
          <a:bodyPr>
            <a:normAutofit fontScale="92500" lnSpcReduction="10000"/>
          </a:bodyPr>
          <a:lstStyle/>
          <a:p>
            <a:pPr marL="0" indent="0">
              <a:spcBef>
                <a:spcPts val="2500"/>
              </a:spcBef>
              <a:buNone/>
            </a:pPr>
            <a:r>
              <a:rPr lang="en-US" sz="1400" b="1" dirty="0"/>
              <a:t>Limitations of Comfort Zone</a:t>
            </a:r>
          </a:p>
          <a:p>
            <a:pPr marL="0" lvl="1" indent="0">
              <a:buNone/>
            </a:pPr>
            <a:r>
              <a:rPr lang="en-US" sz="1400" dirty="0"/>
              <a:t>While the comfort zone provides a sense of safety and security, it can also limit your growth and potential. By staying within it, you may miss out on new experiences and opportunities. As a first-generation student, you will inevitably face many uncomfortable situations, and that’s perfectly OK. Don’t let discomfort hold you back or leave you with regrets about missed opportunities.  </a:t>
            </a:r>
          </a:p>
          <a:p>
            <a:pPr marL="0" indent="0">
              <a:spcBef>
                <a:spcPts val="2500"/>
              </a:spcBef>
              <a:buNone/>
            </a:pPr>
            <a:r>
              <a:rPr lang="en-US" sz="1400" b="1" dirty="0"/>
              <a:t>Pushing Past Comfort Zone</a:t>
            </a:r>
          </a:p>
          <a:p>
            <a:pPr marL="0" lvl="1" indent="0">
              <a:buNone/>
            </a:pPr>
            <a:r>
              <a:rPr lang="en-US" sz="1400" dirty="0"/>
              <a:t>Understanding the limitations of your comfort zone empowers you to push beyond them and embrace new challenges. Step outside of it by trying new things, taking on fresh challenges, learning new skills, and expanding your horizons. This process fosters personal growth and can lead to transformative, life-changing experiences.</a:t>
            </a:r>
          </a:p>
          <a:p>
            <a:pPr marL="0" indent="0">
              <a:spcBef>
                <a:spcPts val="2500"/>
              </a:spcBef>
              <a:buNone/>
            </a:pPr>
            <a:r>
              <a:rPr lang="en-US" sz="1400" b="1" dirty="0"/>
              <a:t>Explore Extracurriculars &amp; Try New Things</a:t>
            </a:r>
          </a:p>
          <a:p>
            <a:pPr marL="0" lvl="1" indent="0">
              <a:buNone/>
            </a:pPr>
            <a:r>
              <a:rPr lang="en-US" sz="1400" dirty="0"/>
              <a:t>Extracurriculars can help you explore your interests and passions by providing you with opportunities to try new things and pursue your hobbies and interests outside of the classroom. This can help you develop a sense of purpose and direction as you navigate your academic and professional journey.</a:t>
            </a:r>
          </a:p>
          <a:p>
            <a:pPr marL="0" lvl="1" indent="0">
              <a:buNone/>
            </a:pPr>
            <a:endParaRPr lang="en-US" sz="1400" dirty="0"/>
          </a:p>
        </p:txBody>
      </p:sp>
    </p:spTree>
    <p:extLst>
      <p:ext uri="{BB962C8B-B14F-4D97-AF65-F5344CB8AC3E}">
        <p14:creationId xmlns:p14="http://schemas.microsoft.com/office/powerpoint/2010/main" val="2788545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ame characters concepts - Group of figures with speech bubble">
            <a:extLst>
              <a:ext uri="{FF2B5EF4-FFF2-40B4-BE49-F238E27FC236}">
                <a16:creationId xmlns:a16="http://schemas.microsoft.com/office/drawing/2014/main" id="{9B305B5D-9AA2-4764-97DE-2FB85296F181}"/>
              </a:ext>
            </a:extLst>
          </p:cNvPr>
          <p:cNvPicPr>
            <a:picLocks noGrp="1" noChangeAspect="1"/>
          </p:cNvPicPr>
          <p:nvPr>
            <p:ph sz="half" idx="1"/>
          </p:nvPr>
        </p:nvPicPr>
        <p:blipFill>
          <a:blip r:embed="rId3"/>
          <a:srcRect l="41131" r="3803" b="2"/>
          <a:stretch/>
        </p:blipFill>
        <p:spPr>
          <a:xfrm>
            <a:off x="-423491" y="924024"/>
            <a:ext cx="4416532" cy="5353523"/>
          </a:xfrm>
          <a:prstGeom prst="rect">
            <a:avLst/>
          </a:prstGeom>
        </p:spPr>
      </p:pic>
      <p:sp>
        <p:nvSpPr>
          <p:cNvPr id="2" name="Title 1">
            <a:extLst>
              <a:ext uri="{FF2B5EF4-FFF2-40B4-BE49-F238E27FC236}">
                <a16:creationId xmlns:a16="http://schemas.microsoft.com/office/drawing/2014/main" id="{963FE62F-EF0F-E397-5D44-AC91E34FA06D}"/>
              </a:ext>
            </a:extLst>
          </p:cNvPr>
          <p:cNvSpPr>
            <a:spLocks noGrp="1"/>
          </p:cNvSpPr>
          <p:nvPr>
            <p:ph type="title"/>
          </p:nvPr>
        </p:nvSpPr>
        <p:spPr>
          <a:xfrm>
            <a:off x="3667225" y="484093"/>
            <a:ext cx="6922490" cy="1097280"/>
          </a:xfrm>
        </p:spPr>
        <p:txBody>
          <a:bodyPr vert="horz" lIns="91440" tIns="45720" rIns="91440" bIns="45720" rtlCol="0" anchor="t">
            <a:normAutofit/>
          </a:bodyPr>
          <a:lstStyle/>
          <a:p>
            <a:pPr>
              <a:lnSpc>
                <a:spcPct val="90000"/>
              </a:lnSpc>
            </a:pPr>
            <a:r>
              <a:rPr lang="en-US" sz="3400" dirty="0"/>
              <a:t>Overcoming Imposter Syndrome</a:t>
            </a:r>
          </a:p>
        </p:txBody>
      </p:sp>
      <p:sp>
        <p:nvSpPr>
          <p:cNvPr id="4" name="Content Placeholder 3">
            <a:extLst>
              <a:ext uri="{FF2B5EF4-FFF2-40B4-BE49-F238E27FC236}">
                <a16:creationId xmlns:a16="http://schemas.microsoft.com/office/drawing/2014/main" id="{0EB9FD27-0285-A742-DDE6-57C27CD7D0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667225" y="1270198"/>
            <a:ext cx="8336515" cy="5587802"/>
          </a:xfrm>
        </p:spPr>
        <p:txBody>
          <a:bodyPr>
            <a:normAutofit lnSpcReduction="10000"/>
          </a:bodyPr>
          <a:lstStyle/>
          <a:p>
            <a:pPr marL="0" indent="0">
              <a:spcBef>
                <a:spcPts val="2500"/>
              </a:spcBef>
              <a:buNone/>
            </a:pPr>
            <a:r>
              <a:rPr lang="en-US" sz="1400" b="1" dirty="0"/>
              <a:t>What is Imposter Syndrome?</a:t>
            </a:r>
          </a:p>
          <a:p>
            <a:pPr marL="0" lvl="1" indent="0">
              <a:buNone/>
            </a:pPr>
            <a:r>
              <a:rPr lang="en-US" sz="1400" dirty="0"/>
              <a:t>Imposter syndrome is a common experience, especially for first-generation students, that can manifest as feelings of self-doubt or inadequacy, even in the face of success. </a:t>
            </a:r>
          </a:p>
          <a:p>
            <a:pPr marL="0" indent="0">
              <a:spcBef>
                <a:spcPts val="2500"/>
              </a:spcBef>
              <a:buNone/>
            </a:pPr>
            <a:r>
              <a:rPr lang="en-US" sz="1400" b="1" dirty="0"/>
              <a:t>Recognizing Imposter Syndrome</a:t>
            </a:r>
          </a:p>
          <a:p>
            <a:pPr marL="0" lvl="1" indent="0">
              <a:buNone/>
            </a:pPr>
            <a:r>
              <a:rPr lang="en-US" sz="1400" dirty="0"/>
              <a:t>Recognizing the signs of imposter syndrome is the first step in overcoming it. Common signs include self-doubt, feeling like you don’t belong, thinking you will fail at a harder major, thinking you have to figure everything out on your own, or downplaying your accomplishments.</a:t>
            </a:r>
          </a:p>
          <a:p>
            <a:pPr marL="0" indent="0">
              <a:spcBef>
                <a:spcPts val="2500"/>
              </a:spcBef>
              <a:buNone/>
            </a:pPr>
            <a:r>
              <a:rPr lang="en-US" sz="1400" b="1" dirty="0"/>
              <a:t>Identifying Root Causes &amp; Reframing Them</a:t>
            </a:r>
          </a:p>
          <a:p>
            <a:pPr marL="0" lvl="1" indent="0">
              <a:buNone/>
            </a:pPr>
            <a:r>
              <a:rPr lang="en-US" sz="1400" dirty="0"/>
              <a:t>Identifying the root causes of imposter syndrome can help you better understand and manage your feelings. Common causes include societal pressure, lack of support, and fear of failure. You can reframe negative thoughts by focusing on your strengths, achievements, and positive qualities, and by challenging negative self-talk.</a:t>
            </a:r>
          </a:p>
          <a:p>
            <a:pPr marL="0" indent="0">
              <a:spcBef>
                <a:spcPts val="2500"/>
              </a:spcBef>
              <a:buNone/>
            </a:pPr>
            <a:r>
              <a:rPr lang="en-US" sz="1400" b="1" dirty="0"/>
              <a:t>Seek Support from Others &amp; Celebrate Your Accomplishments</a:t>
            </a:r>
          </a:p>
          <a:p>
            <a:pPr marL="0" lvl="1" indent="0">
              <a:buNone/>
            </a:pPr>
            <a:r>
              <a:rPr lang="en-US" sz="1400" dirty="0"/>
              <a:t>Seeking support from others can help you manage and overcome feelings of inadequacy and embrace your unique perspective. This can include seeking reassurance from a trusted friend, family member, mentor, or therapist, and sharing your feelings and concerns with them. You can build confidence by celebrating your accomplishments and acknowledging your hard work and progress, also by rewarding yourself for your achievements.</a:t>
            </a:r>
          </a:p>
          <a:p>
            <a:pPr marL="0" lvl="1" indent="0">
              <a:buNone/>
            </a:pPr>
            <a:endParaRPr lang="en-US" sz="1400" dirty="0"/>
          </a:p>
        </p:txBody>
      </p:sp>
    </p:spTree>
    <p:extLst>
      <p:ext uri="{BB962C8B-B14F-4D97-AF65-F5344CB8AC3E}">
        <p14:creationId xmlns:p14="http://schemas.microsoft.com/office/powerpoint/2010/main" val="377491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bstract painting with shapes and linear color strokes">
            <a:extLst>
              <a:ext uri="{FF2B5EF4-FFF2-40B4-BE49-F238E27FC236}">
                <a16:creationId xmlns:a16="http://schemas.microsoft.com/office/drawing/2014/main" id="{B7B925DD-9D36-4768-B4CC-96445B873C6F}"/>
              </a:ext>
            </a:extLst>
          </p:cNvPr>
          <p:cNvPicPr>
            <a:picLocks noGrp="1" noChangeAspect="1"/>
          </p:cNvPicPr>
          <p:nvPr>
            <p:ph sz="half" idx="1"/>
          </p:nvPr>
        </p:nvPicPr>
        <p:blipFill>
          <a:blip r:embed="rId3"/>
          <a:srcRect l="37142" r="11512"/>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D0D0C97-5760-B46F-FC52-16E945C48856}"/>
              </a:ext>
            </a:extLst>
          </p:cNvPr>
          <p:cNvSpPr>
            <a:spLocks noGrp="1"/>
          </p:cNvSpPr>
          <p:nvPr>
            <p:ph type="title"/>
          </p:nvPr>
        </p:nvSpPr>
        <p:spPr>
          <a:xfrm>
            <a:off x="5438775" y="508091"/>
            <a:ext cx="6232310" cy="1463040"/>
          </a:xfrm>
        </p:spPr>
        <p:txBody>
          <a:bodyPr vert="horz" lIns="91440" tIns="45720" rIns="91440" bIns="45720" rtlCol="0" anchor="t">
            <a:normAutofit/>
          </a:bodyPr>
          <a:lstStyle/>
          <a:p>
            <a:r>
              <a:rPr lang="en-US" sz="4100" dirty="0"/>
              <a:t>Staying Focused on Goals Despite Obstacles</a:t>
            </a:r>
          </a:p>
        </p:txBody>
      </p:sp>
      <p:sp>
        <p:nvSpPr>
          <p:cNvPr id="4" name="Content Placeholder 3">
            <a:extLst>
              <a:ext uri="{FF2B5EF4-FFF2-40B4-BE49-F238E27FC236}">
                <a16:creationId xmlns:a16="http://schemas.microsoft.com/office/drawing/2014/main" id="{A8CD8805-90F8-A471-A918-8CC13355EB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4" y="1971131"/>
            <a:ext cx="6477301" cy="4680681"/>
          </a:xfrm>
        </p:spPr>
        <p:txBody>
          <a:bodyPr>
            <a:normAutofit lnSpcReduction="10000"/>
          </a:bodyPr>
          <a:lstStyle/>
          <a:p>
            <a:pPr marL="0" indent="0">
              <a:spcBef>
                <a:spcPts val="2500"/>
              </a:spcBef>
              <a:buNone/>
            </a:pPr>
            <a:r>
              <a:rPr lang="en-US" sz="1400" b="1" dirty="0"/>
              <a:t>Connecting with Your Goals</a:t>
            </a:r>
          </a:p>
          <a:p>
            <a:pPr marL="0" lvl="1" indent="0">
              <a:buNone/>
            </a:pPr>
            <a:r>
              <a:rPr lang="en-US" sz="1400" dirty="0"/>
              <a:t>Connecting with your long-term goals means aligning your actions and behaviors with your vision for the future. Keep your "why" in mind and remember that quitting is not an option. Stay committed to your path, and let your goals guide you toward success.</a:t>
            </a:r>
          </a:p>
          <a:p>
            <a:pPr marL="0" indent="0">
              <a:spcBef>
                <a:spcPts val="2500"/>
              </a:spcBef>
              <a:buNone/>
            </a:pPr>
            <a:r>
              <a:rPr lang="en-US" sz="1400" b="1" dirty="0"/>
              <a:t>Developing a Growth Mindset</a:t>
            </a:r>
          </a:p>
          <a:p>
            <a:pPr marL="0" lvl="1" indent="0">
              <a:buNone/>
            </a:pPr>
            <a:r>
              <a:rPr lang="en-US" sz="1400" dirty="0"/>
              <a:t>A growth mindset is essential for staying focused on your goals, even when obstacles arise. Students who believe their abilities can be developed through effort and perseverance are more likely to overcome challenges and achieve success. Resilience is about bouncing back from setbacks and using adversity as an opportunity to grow.. </a:t>
            </a:r>
          </a:p>
          <a:p>
            <a:pPr marL="0" indent="0">
              <a:spcBef>
                <a:spcPts val="2500"/>
              </a:spcBef>
              <a:buNone/>
            </a:pPr>
            <a:r>
              <a:rPr lang="en-US" sz="1400" b="1" dirty="0"/>
              <a:t>Maintaining a Positive Outlook</a:t>
            </a:r>
          </a:p>
          <a:p>
            <a:pPr marL="0" lvl="1" indent="0">
              <a:buNone/>
            </a:pPr>
            <a:r>
              <a:rPr lang="en-US" sz="1400" dirty="0"/>
              <a:t>A positive outlook is key to staying focused and motivated, even when faced with difficulties. Positive thinking can help combat self-doubt and negative thoughts, keeping you on track toward achieving your goals. Maintaining optimism helps you stay driven and committed, no matter the hurdles you encounter.</a:t>
            </a:r>
          </a:p>
        </p:txBody>
      </p:sp>
    </p:spTree>
    <p:extLst>
      <p:ext uri="{BB962C8B-B14F-4D97-AF65-F5344CB8AC3E}">
        <p14:creationId xmlns:p14="http://schemas.microsoft.com/office/powerpoint/2010/main" val="289804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amwork business concept">
            <a:extLst>
              <a:ext uri="{FF2B5EF4-FFF2-40B4-BE49-F238E27FC236}">
                <a16:creationId xmlns:a16="http://schemas.microsoft.com/office/drawing/2014/main" id="{8B268B9D-ED3D-490C-9A16-87CB4824EF6D}"/>
              </a:ext>
            </a:extLst>
          </p:cNvPr>
          <p:cNvPicPr>
            <a:picLocks noGrp="1" noChangeAspect="1"/>
          </p:cNvPicPr>
          <p:nvPr>
            <p:ph sz="half" idx="1"/>
          </p:nvPr>
        </p:nvPicPr>
        <p:blipFill>
          <a:blip r:embed="rId3"/>
          <a:srcRect l="27685" r="17248"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F88728-5DFD-5324-A55F-11ACBDF3B64B}"/>
              </a:ext>
            </a:extLst>
          </p:cNvPr>
          <p:cNvSpPr>
            <a:spLocks noGrp="1"/>
          </p:cNvSpPr>
          <p:nvPr>
            <p:ph type="title"/>
          </p:nvPr>
        </p:nvSpPr>
        <p:spPr>
          <a:xfrm>
            <a:off x="4760390" y="914399"/>
            <a:ext cx="6718378" cy="1097280"/>
          </a:xfrm>
        </p:spPr>
        <p:txBody>
          <a:bodyPr vert="horz" lIns="91440" tIns="45720" rIns="91440" bIns="45720" rtlCol="0" anchor="t">
            <a:normAutofit/>
          </a:bodyPr>
          <a:lstStyle/>
          <a:p>
            <a:pPr>
              <a:lnSpc>
                <a:spcPct val="90000"/>
              </a:lnSpc>
            </a:pPr>
            <a:r>
              <a:rPr lang="en-US" sz="3400" dirty="0"/>
              <a:t>Coping Strategies</a:t>
            </a:r>
          </a:p>
        </p:txBody>
      </p:sp>
      <p:sp>
        <p:nvSpPr>
          <p:cNvPr id="4" name="Content Placeholder 3">
            <a:extLst>
              <a:ext uri="{FF2B5EF4-FFF2-40B4-BE49-F238E27FC236}">
                <a16:creationId xmlns:a16="http://schemas.microsoft.com/office/drawing/2014/main" id="{345112AE-5EAD-CDFC-90AD-412424AE6D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60390" y="1785850"/>
            <a:ext cx="7141945" cy="4516110"/>
          </a:xfrm>
        </p:spPr>
        <p:txBody>
          <a:bodyPr>
            <a:normAutofit/>
          </a:bodyPr>
          <a:lstStyle/>
          <a:p>
            <a:pPr marL="0" indent="0">
              <a:spcBef>
                <a:spcPts val="2500"/>
              </a:spcBef>
              <a:buNone/>
            </a:pPr>
            <a:r>
              <a:rPr lang="en-US" sz="1400" b="1" dirty="0"/>
              <a:t>Boundary Setting</a:t>
            </a:r>
          </a:p>
          <a:p>
            <a:pPr marL="0" lvl="1" indent="0">
              <a:buNone/>
            </a:pPr>
            <a:r>
              <a:rPr lang="en-US" sz="1400" dirty="0"/>
              <a:t>Setting boundaries is an important strategy for balancing academic and personal life. This involves prioritizing activities, creating schedules, and learning to say no to commitments that are not essential.</a:t>
            </a:r>
          </a:p>
          <a:p>
            <a:pPr marL="0" indent="0">
              <a:spcBef>
                <a:spcPts val="2500"/>
              </a:spcBef>
              <a:buNone/>
            </a:pPr>
            <a:r>
              <a:rPr lang="en-US" sz="1400" b="1" dirty="0"/>
              <a:t>Practicing Mindfulness, Self-Care, &amp; Stress Management</a:t>
            </a:r>
          </a:p>
          <a:p>
            <a:pPr marL="0" lvl="1" indent="0">
              <a:buNone/>
            </a:pPr>
            <a:r>
              <a:rPr lang="en-US" sz="1400" dirty="0"/>
              <a:t>Practicing mindfulness is a key strategy to build resilience. It helps to manage stress and anxiety, achieve focus and improve overall well-being. Self-care includes exercise, eating a healthy diet, and getting enough sleep to take care of themselves and reduce stress levels. Also remember to do things that bring you joy and </a:t>
            </a:r>
            <a:r>
              <a:rPr lang="en-US" sz="1400"/>
              <a:t>re-energize you. </a:t>
            </a:r>
            <a:endParaRPr lang="en-US" sz="1400" dirty="0"/>
          </a:p>
          <a:p>
            <a:pPr marL="0" indent="0">
              <a:spcBef>
                <a:spcPts val="2500"/>
              </a:spcBef>
              <a:buNone/>
            </a:pPr>
            <a:r>
              <a:rPr lang="en-US" sz="1400" b="1" dirty="0"/>
              <a:t>Building a Support System</a:t>
            </a:r>
          </a:p>
          <a:p>
            <a:pPr marL="0" lvl="1" indent="0">
              <a:buNone/>
            </a:pPr>
            <a:r>
              <a:rPr lang="en-US" sz="1400" dirty="0"/>
              <a:t>Building a support system is crucial to developing resilience. It includes connecting with peers, mentors, counselors, and therapists who can provide emotional support, guidance, and encouragement.</a:t>
            </a:r>
          </a:p>
        </p:txBody>
      </p:sp>
    </p:spTree>
    <p:extLst>
      <p:ext uri="{BB962C8B-B14F-4D97-AF65-F5344CB8AC3E}">
        <p14:creationId xmlns:p14="http://schemas.microsoft.com/office/powerpoint/2010/main" val="25934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latin students, carrying school things and standing in line.Full shot body.">
            <a:extLst>
              <a:ext uri="{FF2B5EF4-FFF2-40B4-BE49-F238E27FC236}">
                <a16:creationId xmlns:a16="http://schemas.microsoft.com/office/drawing/2014/main" id="{D9650D64-2609-4AC4-B52D-E8A9BD4BA04C}"/>
              </a:ext>
            </a:extLst>
          </p:cNvPr>
          <p:cNvPicPr>
            <a:picLocks noGrp="1" noChangeAspect="1"/>
          </p:cNvPicPr>
          <p:nvPr>
            <p:ph sz="half" idx="1"/>
          </p:nvPr>
        </p:nvPicPr>
        <p:blipFill>
          <a:blip r:embed="rId3"/>
          <a:srcRect l="25126" r="4043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8A9D2-AA20-0EC0-AC65-0BF62939CC73}"/>
              </a:ext>
            </a:extLst>
          </p:cNvPr>
          <p:cNvSpPr>
            <a:spLocks noGrp="1"/>
          </p:cNvSpPr>
          <p:nvPr>
            <p:ph type="title"/>
          </p:nvPr>
        </p:nvSpPr>
        <p:spPr>
          <a:xfrm>
            <a:off x="4416552" y="264459"/>
            <a:ext cx="7138629" cy="1097280"/>
          </a:xfrm>
        </p:spPr>
        <p:txBody>
          <a:bodyPr vert="horz" lIns="91440" tIns="45720" rIns="91440" bIns="45720" rtlCol="0" anchor="t">
            <a:normAutofit/>
          </a:bodyPr>
          <a:lstStyle/>
          <a:p>
            <a:pPr>
              <a:lnSpc>
                <a:spcPct val="90000"/>
              </a:lnSpc>
            </a:pPr>
            <a:r>
              <a:rPr lang="en-US" sz="3400" dirty="0"/>
              <a:t>Common Obstacles Faced by First-Gen Students</a:t>
            </a:r>
          </a:p>
        </p:txBody>
      </p:sp>
      <p:sp>
        <p:nvSpPr>
          <p:cNvPr id="4" name="Content Placeholder 3">
            <a:extLst>
              <a:ext uri="{FF2B5EF4-FFF2-40B4-BE49-F238E27FC236}">
                <a16:creationId xmlns:a16="http://schemas.microsoft.com/office/drawing/2014/main" id="{C1B2EE0E-135F-2633-8054-B87FE5DAA5A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16552" y="1304523"/>
            <a:ext cx="7694766" cy="5534405"/>
          </a:xfrm>
        </p:spPr>
        <p:txBody>
          <a:bodyPr>
            <a:normAutofit fontScale="92500"/>
          </a:bodyPr>
          <a:lstStyle/>
          <a:p>
            <a:pPr marL="0" indent="0">
              <a:spcBef>
                <a:spcPts val="2500"/>
              </a:spcBef>
              <a:buNone/>
            </a:pPr>
            <a:r>
              <a:rPr lang="en-US" sz="1400" b="1" dirty="0"/>
              <a:t>Academic Rigors of College</a:t>
            </a:r>
          </a:p>
          <a:p>
            <a:pPr marL="0" lvl="1" indent="0">
              <a:buNone/>
            </a:pPr>
            <a:r>
              <a:rPr lang="en-US" sz="1400" dirty="0"/>
              <a:t>First-generation students may find it challenging to adapt to the academic demands of college, such as managing rigorous coursework and balancing multiple responsibilities. Adjusting to new academic expectations can be difficult, and the pressure to succeed can feel overwhelming at times.</a:t>
            </a:r>
          </a:p>
          <a:p>
            <a:pPr marL="0" lvl="1" indent="0">
              <a:buNone/>
            </a:pPr>
            <a:endParaRPr lang="en-US" sz="1400" b="1" dirty="0"/>
          </a:p>
          <a:p>
            <a:pPr marL="0" lvl="1" indent="0">
              <a:buNone/>
            </a:pPr>
            <a:r>
              <a:rPr lang="en-US" sz="1400" b="1" dirty="0"/>
              <a:t>Feeling Disconnected from Peers</a:t>
            </a:r>
          </a:p>
          <a:p>
            <a:pPr marL="0" lvl="1" indent="0">
              <a:buNone/>
            </a:pPr>
            <a:r>
              <a:rPr lang="en-US" sz="1400" dirty="0"/>
              <a:t>First-gen students may experience a sense of isolation, feeling disconnected from their peers due to differences in educational, cultural, or economic backgrounds. The social and cultural shock of navigating a drastically different environment can make it hard to relate to others, leading to feelings of loneliness and exclusion.</a:t>
            </a:r>
          </a:p>
          <a:p>
            <a:pPr marL="0" lvl="1" indent="0">
              <a:buNone/>
            </a:pPr>
            <a:endParaRPr lang="en-US" sz="1400" b="1" dirty="0"/>
          </a:p>
          <a:p>
            <a:pPr marL="0" lvl="1" indent="0">
              <a:buNone/>
            </a:pPr>
            <a:r>
              <a:rPr lang="en-US" sz="1400" b="1" dirty="0"/>
              <a:t>Lack of Support from Family</a:t>
            </a:r>
          </a:p>
          <a:p>
            <a:pPr marL="0" lvl="1" indent="0">
              <a:buNone/>
            </a:pPr>
            <a:r>
              <a:rPr lang="en-US" sz="1400" dirty="0"/>
              <a:t>First-generation students may not have the same level of support from their families, who may not fully understand the academic or social challenges of college life. Additionally, families may not have the financial or emotional resources to provide the same level of assistance in comparison.</a:t>
            </a:r>
          </a:p>
          <a:p>
            <a:pPr marL="0" lvl="1" indent="0">
              <a:buNone/>
            </a:pPr>
            <a:endParaRPr lang="en-US" sz="1400" b="1" dirty="0"/>
          </a:p>
          <a:p>
            <a:pPr marL="0" lvl="1" indent="0">
              <a:buNone/>
            </a:pPr>
            <a:r>
              <a:rPr lang="en-US" sz="1400" b="1" dirty="0"/>
              <a:t>Speaking Up for Your Needs</a:t>
            </a:r>
          </a:p>
          <a:p>
            <a:pPr marL="0" lvl="1" indent="0">
              <a:buNone/>
            </a:pPr>
            <a:r>
              <a:rPr lang="en-US" sz="1400" dirty="0"/>
              <a:t>Many first-gen students struggle to advocate for themselves in an unfamiliar or intimidating college environment. It's important to recognize that asking for help is a sign of strength, not weakness. Don’t hesitate to speak up when you need guidance or support—college resources and staff are there to help.</a:t>
            </a:r>
          </a:p>
        </p:txBody>
      </p:sp>
    </p:spTree>
    <p:extLst>
      <p:ext uri="{BB962C8B-B14F-4D97-AF65-F5344CB8AC3E}">
        <p14:creationId xmlns:p14="http://schemas.microsoft.com/office/powerpoint/2010/main" val="775462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Graduate holding dollar bills and looking sad with thumbs down">
            <a:extLst>
              <a:ext uri="{FF2B5EF4-FFF2-40B4-BE49-F238E27FC236}">
                <a16:creationId xmlns:a16="http://schemas.microsoft.com/office/drawing/2014/main" id="{411324E5-A5D4-4B98-9BC9-ABC8693BFCE6}"/>
              </a:ext>
            </a:extLst>
          </p:cNvPr>
          <p:cNvPicPr>
            <a:picLocks noGrp="1" noChangeAspect="1"/>
          </p:cNvPicPr>
          <p:nvPr>
            <p:ph sz="half" idx="1"/>
          </p:nvPr>
        </p:nvPicPr>
        <p:blipFill>
          <a:blip r:embed="rId3"/>
          <a:srcRect t="21095" r="-2" b="23343"/>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2F2A350-E011-A58F-C052-1C876CEA3C5D}"/>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Financial Hurdles and Solutions</a:t>
            </a:r>
          </a:p>
        </p:txBody>
      </p:sp>
      <p:sp>
        <p:nvSpPr>
          <p:cNvPr id="4" name="Content Placeholder 3">
            <a:extLst>
              <a:ext uri="{FF2B5EF4-FFF2-40B4-BE49-F238E27FC236}">
                <a16:creationId xmlns:a16="http://schemas.microsoft.com/office/drawing/2014/main" id="{21724D24-13F4-9674-14A8-A2C357319B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74024" y="1014984"/>
            <a:ext cx="6799729" cy="5686134"/>
          </a:xfrm>
        </p:spPr>
        <p:txBody>
          <a:bodyPr>
            <a:normAutofit lnSpcReduction="10000"/>
          </a:bodyPr>
          <a:lstStyle/>
          <a:p>
            <a:pPr marL="0" indent="0">
              <a:lnSpc>
                <a:spcPct val="110000"/>
              </a:lnSpc>
              <a:spcBef>
                <a:spcPts val="2500"/>
              </a:spcBef>
              <a:buNone/>
            </a:pPr>
            <a:r>
              <a:rPr lang="en-US" sz="1400" b="1" dirty="0"/>
              <a:t>Financial Challenges for First-Gen Students</a:t>
            </a:r>
          </a:p>
          <a:p>
            <a:pPr marL="0" lvl="1" indent="0">
              <a:lnSpc>
                <a:spcPct val="110000"/>
              </a:lnSpc>
              <a:buNone/>
            </a:pPr>
            <a:r>
              <a:rPr lang="en-US" sz="1400" dirty="0"/>
              <a:t>First-generation students often face significant financial challenges due to limited resources and less family support compared to their peers. This can make it difficult to afford tuition and other education-related expenses, adding to the stress of college life.</a:t>
            </a:r>
          </a:p>
          <a:p>
            <a:pPr marL="0" lvl="1" indent="0">
              <a:lnSpc>
                <a:spcPct val="110000"/>
              </a:lnSpc>
              <a:buNone/>
            </a:pPr>
            <a:endParaRPr lang="en-US" sz="1400" b="1" dirty="0"/>
          </a:p>
          <a:p>
            <a:pPr marL="0" lvl="1" indent="0">
              <a:lnSpc>
                <a:spcPct val="110000"/>
              </a:lnSpc>
              <a:buNone/>
            </a:pPr>
            <a:r>
              <a:rPr lang="en-US" sz="1400" b="1" dirty="0"/>
              <a:t>Applying for Scholarships and Grants</a:t>
            </a:r>
          </a:p>
          <a:p>
            <a:pPr marL="0" lvl="1" indent="0">
              <a:lnSpc>
                <a:spcPct val="110000"/>
              </a:lnSpc>
              <a:buNone/>
            </a:pPr>
            <a:r>
              <a:rPr lang="en-US" sz="1400" dirty="0"/>
              <a:t>Scholarships and grants are valuable resources for first-gen students to help cover educational costs. These financial awards can reduce the burden of tuition and other fees, allowing students to focus more on their studies and less on financial stress.</a:t>
            </a:r>
          </a:p>
          <a:p>
            <a:pPr marL="0" lvl="1" indent="0">
              <a:lnSpc>
                <a:spcPct val="110000"/>
              </a:lnSpc>
              <a:buNone/>
            </a:pPr>
            <a:endParaRPr lang="en-US" sz="1400" b="1" dirty="0"/>
          </a:p>
          <a:p>
            <a:pPr marL="0" lvl="1" indent="0">
              <a:lnSpc>
                <a:spcPct val="110000"/>
              </a:lnSpc>
              <a:buNone/>
            </a:pPr>
            <a:r>
              <a:rPr lang="en-US" sz="1400" b="1" dirty="0"/>
              <a:t>Seeking out Financial Aid</a:t>
            </a:r>
          </a:p>
          <a:p>
            <a:pPr marL="0" lvl="1" indent="0">
              <a:lnSpc>
                <a:spcPct val="110000"/>
              </a:lnSpc>
              <a:buNone/>
            </a:pPr>
            <a:r>
              <a:rPr lang="en-US" sz="1400" dirty="0"/>
              <a:t>First-gen students can explore various financial aid options, such as Federal Work-Study, which provides part-time job opportunities to help cover expenses, and student loans with lower interest rates. Seeking out and utilizing these resources can help make college more afford</a:t>
            </a:r>
          </a:p>
          <a:p>
            <a:pPr marL="0" lvl="1" indent="0">
              <a:lnSpc>
                <a:spcPct val="110000"/>
              </a:lnSpc>
              <a:buNone/>
            </a:pPr>
            <a:endParaRPr lang="en-US" sz="1400" b="1" dirty="0"/>
          </a:p>
          <a:p>
            <a:pPr marL="0" lvl="1" indent="0">
              <a:lnSpc>
                <a:spcPct val="110000"/>
              </a:lnSpc>
              <a:buNone/>
            </a:pPr>
            <a:r>
              <a:rPr lang="en-US" sz="1400" b="1" dirty="0"/>
              <a:t>Creating a Budget</a:t>
            </a:r>
          </a:p>
          <a:p>
            <a:pPr marL="0" lvl="1" indent="0">
              <a:lnSpc>
                <a:spcPct val="110000"/>
              </a:lnSpc>
              <a:buNone/>
            </a:pPr>
            <a:r>
              <a:rPr lang="en-US" sz="1400" dirty="0"/>
              <a:t>Establishing and sticking to a budget is essential for first-gen students to manage their finances effectively. By tracking income and expenses, students can reduce financial stress and stay on top of their financial responsibilities, allowing them to prioritize academic success.</a:t>
            </a:r>
          </a:p>
        </p:txBody>
      </p:sp>
    </p:spTree>
    <p:extLst>
      <p:ext uri="{BB962C8B-B14F-4D97-AF65-F5344CB8AC3E}">
        <p14:creationId xmlns:p14="http://schemas.microsoft.com/office/powerpoint/2010/main" val="175140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
            <a:extLst>
              <a:ext uri="{FF2B5EF4-FFF2-40B4-BE49-F238E27FC236}">
                <a16:creationId xmlns:a16="http://schemas.microsoft.com/office/drawing/2014/main" id="{A9D8B209-1667-45C2-9F66-DF09637F7959}"/>
              </a:ext>
            </a:extLst>
          </p:cNvPr>
          <p:cNvPicPr>
            <a:picLocks noGrp="1" noChangeAspect="1"/>
          </p:cNvPicPr>
          <p:nvPr>
            <p:ph sz="half" idx="1"/>
          </p:nvPr>
        </p:nvPicPr>
        <p:blipFill>
          <a:blip r:embed="rId3"/>
          <a:srcRect l="13823" r="17160" b="-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8FFA4F0-41CC-E812-AFCE-9BF6B0FE0324}"/>
              </a:ext>
            </a:extLst>
          </p:cNvPr>
          <p:cNvSpPr>
            <a:spLocks noGrp="1"/>
          </p:cNvSpPr>
          <p:nvPr>
            <p:ph type="title"/>
          </p:nvPr>
        </p:nvSpPr>
        <p:spPr>
          <a:xfrm>
            <a:off x="640079" y="914400"/>
            <a:ext cx="7134389" cy="1097280"/>
          </a:xfrm>
        </p:spPr>
        <p:txBody>
          <a:bodyPr vert="horz" lIns="91440" tIns="45720" rIns="91440" bIns="45720" rtlCol="0" anchor="t">
            <a:normAutofit/>
          </a:bodyPr>
          <a:lstStyle/>
          <a:p>
            <a:pPr>
              <a:lnSpc>
                <a:spcPct val="90000"/>
              </a:lnSpc>
            </a:pPr>
            <a:r>
              <a:rPr lang="en-US" sz="3400" dirty="0"/>
              <a:t>Practice Good Academic Habits in High School</a:t>
            </a:r>
          </a:p>
        </p:txBody>
      </p:sp>
      <p:sp>
        <p:nvSpPr>
          <p:cNvPr id="4" name="Content Placeholder 3">
            <a:extLst>
              <a:ext uri="{FF2B5EF4-FFF2-40B4-BE49-F238E27FC236}">
                <a16:creationId xmlns:a16="http://schemas.microsoft.com/office/drawing/2014/main" id="{53CC5750-B78C-5EAF-5547-FDCBDFBDE88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0420" y="1940860"/>
            <a:ext cx="6921649" cy="4547379"/>
          </a:xfrm>
        </p:spPr>
        <p:txBody>
          <a:bodyPr>
            <a:normAutofit/>
          </a:bodyPr>
          <a:lstStyle/>
          <a:p>
            <a:pPr marL="0" indent="0">
              <a:spcBef>
                <a:spcPts val="2500"/>
              </a:spcBef>
              <a:buNone/>
            </a:pPr>
            <a:r>
              <a:rPr lang="en-US" sz="1400" b="1" dirty="0"/>
              <a:t>Challenging Courses</a:t>
            </a:r>
          </a:p>
          <a:p>
            <a:pPr marL="0" lvl="1" indent="0">
              <a:buNone/>
            </a:pPr>
            <a:r>
              <a:rPr lang="en-US" sz="1400" dirty="0"/>
              <a:t>Taking challenging courses in high school, such as honors or AP courses, can help students develop stronger study habits and prepare them for the academic expectations of college.</a:t>
            </a:r>
          </a:p>
          <a:p>
            <a:pPr marL="0" indent="0">
              <a:spcBef>
                <a:spcPts val="2500"/>
              </a:spcBef>
              <a:buNone/>
            </a:pPr>
            <a:r>
              <a:rPr lang="en-US" sz="1400" b="1" dirty="0"/>
              <a:t>Setting Study Goals</a:t>
            </a:r>
          </a:p>
          <a:p>
            <a:pPr marL="0" lvl="1" indent="0">
              <a:buNone/>
            </a:pPr>
            <a:r>
              <a:rPr lang="en-US" sz="1400" dirty="0"/>
              <a:t>Setting goals is an important part of developing strong study habits. By setting specific, measurable, and achievable goals, students can stay motivated and focused on what they want to achieve. Creating a study schedule is an effective way to manage time and ensure that students are dedicating enough time to their studies. </a:t>
            </a:r>
          </a:p>
          <a:p>
            <a:pPr marL="0" lvl="1" indent="0">
              <a:buNone/>
            </a:pPr>
            <a:endParaRPr lang="en-US" sz="1400" b="1" dirty="0"/>
          </a:p>
          <a:p>
            <a:pPr marL="0" lvl="1" indent="0">
              <a:buNone/>
            </a:pPr>
            <a:r>
              <a:rPr lang="en-US" sz="1400" b="1" dirty="0"/>
              <a:t>Utilizing Effective Study Strategies</a:t>
            </a:r>
          </a:p>
          <a:p>
            <a:pPr marL="0" lvl="1" indent="0">
              <a:buNone/>
            </a:pPr>
            <a:r>
              <a:rPr lang="en-US" sz="1400" dirty="0"/>
              <a:t>To build strong study habits, students should adopt effective study strategies. Active reading, note-taking, summarizing, and self-testing are all useful techniques. Additionally, mastering time management and prioritizing self-care are key to adjusting to new academic expectations and maintaining a healthy balance.</a:t>
            </a:r>
          </a:p>
        </p:txBody>
      </p:sp>
    </p:spTree>
    <p:extLst>
      <p:ext uri="{BB962C8B-B14F-4D97-AF65-F5344CB8AC3E}">
        <p14:creationId xmlns:p14="http://schemas.microsoft.com/office/powerpoint/2010/main" val="1358934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usinesswoman attending online meeting">
            <a:extLst>
              <a:ext uri="{FF2B5EF4-FFF2-40B4-BE49-F238E27FC236}">
                <a16:creationId xmlns:a16="http://schemas.microsoft.com/office/drawing/2014/main" id="{048EE043-E626-4942-9508-B6379F8D8085}"/>
              </a:ext>
            </a:extLst>
          </p:cNvPr>
          <p:cNvPicPr>
            <a:picLocks noGrp="1" noChangeAspect="1"/>
          </p:cNvPicPr>
          <p:nvPr>
            <p:ph sz="half" idx="1"/>
          </p:nvPr>
        </p:nvPicPr>
        <p:blipFill>
          <a:blip r:embed="rId3"/>
          <a:srcRect l="12716" r="32218"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25EE54-AAFC-6270-EFB1-B7E4F26244B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Researching and Choosing the Right College</a:t>
            </a:r>
          </a:p>
        </p:txBody>
      </p:sp>
      <p:sp>
        <p:nvSpPr>
          <p:cNvPr id="4" name="Content Placeholder 3">
            <a:extLst>
              <a:ext uri="{FF2B5EF4-FFF2-40B4-BE49-F238E27FC236}">
                <a16:creationId xmlns:a16="http://schemas.microsoft.com/office/drawing/2014/main" id="{FCC3ABDA-E983-7845-D31F-9CE51DA6303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fontScale="92500" lnSpcReduction="10000"/>
          </a:bodyPr>
          <a:lstStyle/>
          <a:p>
            <a:pPr marL="0" indent="0">
              <a:spcBef>
                <a:spcPts val="2500"/>
              </a:spcBef>
              <a:buNone/>
            </a:pPr>
            <a:r>
              <a:rPr lang="en-US" sz="1400" b="1" dirty="0"/>
              <a:t>Researching Colleges</a:t>
            </a:r>
          </a:p>
          <a:p>
            <a:pPr marL="0" lvl="1" indent="0">
              <a:buNone/>
            </a:pPr>
            <a:r>
              <a:rPr lang="en-US" sz="1400" dirty="0"/>
              <a:t>Researching colleges is an important step in choosing the right college. It involves gathering information about the colleges, such as their academic programs, location, campus life, and extracurricular activities.</a:t>
            </a:r>
          </a:p>
          <a:p>
            <a:pPr marL="0" indent="0">
              <a:spcBef>
                <a:spcPts val="2500"/>
              </a:spcBef>
              <a:buNone/>
            </a:pPr>
            <a:r>
              <a:rPr lang="en-US" sz="1400" b="1" dirty="0"/>
              <a:t>Finding the Right Fit</a:t>
            </a:r>
          </a:p>
          <a:p>
            <a:pPr marL="0" lvl="1" indent="0">
              <a:buNone/>
            </a:pPr>
            <a:r>
              <a:rPr lang="en-US" sz="1400" dirty="0"/>
              <a:t>Finding the right college involves taking into account various factors, such as location, size, academic programs, campus culture, and student life.</a:t>
            </a:r>
          </a:p>
          <a:p>
            <a:pPr marL="0" indent="0">
              <a:spcBef>
                <a:spcPts val="2500"/>
              </a:spcBef>
              <a:buNone/>
            </a:pPr>
            <a:r>
              <a:rPr lang="en-US" sz="1400" b="1" dirty="0"/>
              <a:t>Location</a:t>
            </a:r>
          </a:p>
          <a:p>
            <a:pPr marL="0" lvl="1" indent="0">
              <a:buNone/>
            </a:pPr>
            <a:r>
              <a:rPr lang="en-US" sz="1400" dirty="0"/>
              <a:t>Location is an important factor to consider when choosing a college. It can affect the quality of life, cost of living, and job opportunities after graduation.</a:t>
            </a:r>
          </a:p>
          <a:p>
            <a:pPr marL="0" indent="0">
              <a:spcBef>
                <a:spcPts val="2500"/>
              </a:spcBef>
              <a:buNone/>
            </a:pPr>
            <a:r>
              <a:rPr lang="en-US" sz="1400" b="1" dirty="0"/>
              <a:t>Understanding Application Requirements</a:t>
            </a:r>
            <a:r>
              <a:rPr lang="en-US" sz="1400" dirty="0"/>
              <a:t> </a:t>
            </a:r>
          </a:p>
          <a:p>
            <a:pPr marL="0" lvl="1" indent="0">
              <a:buNone/>
            </a:pPr>
            <a:r>
              <a:rPr lang="en-US" sz="1400" dirty="0"/>
              <a:t>College applications can be complex and vary by college. It's important to understand the requirements and deadlines for each college you're applying to.</a:t>
            </a:r>
          </a:p>
        </p:txBody>
      </p:sp>
    </p:spTree>
    <p:extLst>
      <p:ext uri="{BB962C8B-B14F-4D97-AF65-F5344CB8AC3E}">
        <p14:creationId xmlns:p14="http://schemas.microsoft.com/office/powerpoint/2010/main" val="358984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ents studying">
            <a:extLst>
              <a:ext uri="{FF2B5EF4-FFF2-40B4-BE49-F238E27FC236}">
                <a16:creationId xmlns:a16="http://schemas.microsoft.com/office/drawing/2014/main" id="{1093EA88-0BC3-468C-8449-15E2EA60497D}"/>
              </a:ext>
            </a:extLst>
          </p:cNvPr>
          <p:cNvPicPr>
            <a:picLocks noGrp="1" noChangeAspect="1"/>
          </p:cNvPicPr>
          <p:nvPr>
            <p:ph sz="half" idx="1"/>
          </p:nvPr>
        </p:nvPicPr>
        <p:blipFill>
          <a:blip r:embed="rId3"/>
          <a:srcRect l="23052" r="2194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443882-7529-A6FF-07CB-93149902E2E5}"/>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Writing Effective Personal Statements</a:t>
            </a:r>
          </a:p>
        </p:txBody>
      </p:sp>
      <p:sp>
        <p:nvSpPr>
          <p:cNvPr id="4" name="Content Placeholder 3">
            <a:extLst>
              <a:ext uri="{FF2B5EF4-FFF2-40B4-BE49-F238E27FC236}">
                <a16:creationId xmlns:a16="http://schemas.microsoft.com/office/drawing/2014/main" id="{18B2E2F4-843D-E5B7-7B82-AC3F72CD27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fontScale="92500"/>
          </a:bodyPr>
          <a:lstStyle/>
          <a:p>
            <a:pPr marL="0" indent="0">
              <a:spcBef>
                <a:spcPts val="2500"/>
              </a:spcBef>
              <a:buNone/>
            </a:pPr>
            <a:r>
              <a:rPr lang="en-US" sz="1400" b="1" dirty="0"/>
              <a:t>Importance of Personal Statements</a:t>
            </a:r>
          </a:p>
          <a:p>
            <a:pPr marL="0" lvl="1" indent="0">
              <a:buNone/>
            </a:pPr>
            <a:r>
              <a:rPr lang="en-US" sz="1400" dirty="0"/>
              <a:t>Personal statements are an important part of the college application process as they allow colleges to learn more about you and evaluate your fit for their institution. Your personal statement can help you stand out from other applicants by highlighting your personality, strengths, accomplishments, experiences, and long-term goals.</a:t>
            </a:r>
          </a:p>
          <a:p>
            <a:pPr marL="0" indent="0">
              <a:spcBef>
                <a:spcPts val="2500"/>
              </a:spcBef>
              <a:buNone/>
            </a:pPr>
            <a:r>
              <a:rPr lang="en-US" sz="1400" b="1" dirty="0"/>
              <a:t>Highlighting Achievements</a:t>
            </a:r>
          </a:p>
          <a:p>
            <a:pPr marL="0" lvl="1" indent="0">
              <a:buNone/>
            </a:pPr>
            <a:r>
              <a:rPr lang="en-US" sz="1400" dirty="0"/>
              <a:t>Personal statements allow you to highlight your academic achievements, extracurricular activities, and community involvement, demonstrating your potential to succeed in college.</a:t>
            </a:r>
          </a:p>
          <a:p>
            <a:pPr marL="0" indent="0">
              <a:spcBef>
                <a:spcPts val="2500"/>
              </a:spcBef>
              <a:buNone/>
            </a:pPr>
            <a:r>
              <a:rPr lang="en-US" sz="1400" b="1" dirty="0"/>
              <a:t>Deeper Understanding</a:t>
            </a:r>
          </a:p>
          <a:p>
            <a:pPr marL="0" lvl="1" indent="0">
              <a:buNone/>
            </a:pPr>
            <a:r>
              <a:rPr lang="en-US" sz="1400" dirty="0"/>
              <a:t>Your personal statement is an opportunity to provide a deeper understanding of who you are beyond your grades and test scores. Giving the admissions a more well rounded picture of you can help them make a more informed decision..</a:t>
            </a:r>
          </a:p>
          <a:p>
            <a:pPr marL="0" lvl="1" indent="0">
              <a:buNone/>
            </a:pPr>
            <a:endParaRPr lang="en-US" sz="1400" dirty="0"/>
          </a:p>
        </p:txBody>
      </p:sp>
    </p:spTree>
    <p:extLst>
      <p:ext uri="{BB962C8B-B14F-4D97-AF65-F5344CB8AC3E}">
        <p14:creationId xmlns:p14="http://schemas.microsoft.com/office/powerpoint/2010/main" val="2987406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tudents studying">
            <a:extLst>
              <a:ext uri="{FF2B5EF4-FFF2-40B4-BE49-F238E27FC236}">
                <a16:creationId xmlns:a16="http://schemas.microsoft.com/office/drawing/2014/main" id="{1093EA88-0BC3-468C-8449-15E2EA60497D}"/>
              </a:ext>
            </a:extLst>
          </p:cNvPr>
          <p:cNvPicPr>
            <a:picLocks noGrp="1" noChangeAspect="1"/>
          </p:cNvPicPr>
          <p:nvPr>
            <p:ph sz="half" idx="1"/>
          </p:nvPr>
        </p:nvPicPr>
        <p:blipFill>
          <a:blip r:embed="rId3"/>
          <a:srcRect l="23052" r="21942"/>
          <a:stretch/>
        </p:blipFill>
        <p:spPr>
          <a:xfrm>
            <a:off x="7776429" y="914400"/>
            <a:ext cx="4414591" cy="5357106"/>
          </a:xfrm>
          <a:prstGeom prst="rect">
            <a:avLst/>
          </a:prstGeom>
        </p:spPr>
      </p:pic>
      <p:sp>
        <p:nvSpPr>
          <p:cNvPr id="2" name="Title 1">
            <a:extLst>
              <a:ext uri="{FF2B5EF4-FFF2-40B4-BE49-F238E27FC236}">
                <a16:creationId xmlns:a16="http://schemas.microsoft.com/office/drawing/2014/main" id="{61443882-7529-A6FF-07CB-93149902E2E5}"/>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Writing Effective Personal Statements</a:t>
            </a:r>
          </a:p>
        </p:txBody>
      </p:sp>
      <p:sp>
        <p:nvSpPr>
          <p:cNvPr id="4" name="Content Placeholder 3">
            <a:extLst>
              <a:ext uri="{FF2B5EF4-FFF2-40B4-BE49-F238E27FC236}">
                <a16:creationId xmlns:a16="http://schemas.microsoft.com/office/drawing/2014/main" id="{18B2E2F4-843D-E5B7-7B82-AC3F72CD27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fontScale="92500" lnSpcReduction="20000"/>
          </a:bodyPr>
          <a:lstStyle/>
          <a:p>
            <a:pPr marL="0" indent="0">
              <a:spcBef>
                <a:spcPts val="2500"/>
              </a:spcBef>
              <a:buNone/>
            </a:pPr>
            <a:r>
              <a:rPr lang="en-US" sz="1400" b="1" dirty="0"/>
              <a:t>Self-Reflection</a:t>
            </a:r>
          </a:p>
          <a:p>
            <a:pPr marL="0" lvl="1" indent="0">
              <a:buNone/>
            </a:pPr>
            <a:r>
              <a:rPr lang="en-US" sz="1400" dirty="0"/>
              <a:t>Self-reflection is an important part of the essay writing process. It helps you gain a better understanding of your experiences and values, and allows you to consider what makes you unique and what you can bring to the college community. Start by making a list of potential topics that you can explore and then narrow down the ones that most reflect your personal story. </a:t>
            </a:r>
          </a:p>
          <a:p>
            <a:pPr marL="0" indent="0">
              <a:spcBef>
                <a:spcPts val="2500"/>
              </a:spcBef>
              <a:buNone/>
            </a:pPr>
            <a:r>
              <a:rPr lang="en-US" sz="1400" b="1" dirty="0"/>
              <a:t>Demonstrating Skills and Achievements</a:t>
            </a:r>
          </a:p>
          <a:p>
            <a:pPr marL="0" lvl="1" indent="0">
              <a:buNone/>
            </a:pPr>
            <a:r>
              <a:rPr lang="en-US" sz="1400" dirty="0"/>
              <a:t>Your personal statement should demonstrate your skills and achievements. Use specific examples to illustrate how you have applied your skills and achieved your goals. Using specific examples is an effective way to convey your unique personality and experiences to the audience. </a:t>
            </a:r>
          </a:p>
          <a:p>
            <a:pPr marL="0" indent="0">
              <a:spcBef>
                <a:spcPts val="2500"/>
              </a:spcBef>
              <a:buNone/>
            </a:pPr>
            <a:r>
              <a:rPr lang="en-US" sz="1400" b="1" dirty="0"/>
              <a:t>Seeking Feedback </a:t>
            </a:r>
          </a:p>
          <a:p>
            <a:pPr marL="0" lvl="1" indent="0">
              <a:buNone/>
            </a:pPr>
            <a:r>
              <a:rPr lang="en-US" sz="1400" dirty="0"/>
              <a:t>Seeking feedback from teachers, counselors, and peers is a great way to improve your personal statement. Consider their suggestions and make revisions based on their feedback. Proofread and revise it several times before finalizing it. </a:t>
            </a:r>
          </a:p>
        </p:txBody>
      </p:sp>
    </p:spTree>
    <p:extLst>
      <p:ext uri="{BB962C8B-B14F-4D97-AF65-F5344CB8AC3E}">
        <p14:creationId xmlns:p14="http://schemas.microsoft.com/office/powerpoint/2010/main" val="2656695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usinessman with a compass holding in hand. Define marketing direction and search customer global network">
            <a:extLst>
              <a:ext uri="{FF2B5EF4-FFF2-40B4-BE49-F238E27FC236}">
                <a16:creationId xmlns:a16="http://schemas.microsoft.com/office/drawing/2014/main" id="{98C06F57-CA1E-423E-BC61-FA8512E4D25B}"/>
              </a:ext>
            </a:extLst>
          </p:cNvPr>
          <p:cNvPicPr>
            <a:picLocks noGrp="1" noChangeAspect="1"/>
          </p:cNvPicPr>
          <p:nvPr>
            <p:ph sz="half" idx="1"/>
          </p:nvPr>
        </p:nvPicPr>
        <p:blipFill>
          <a:blip r:embed="rId3"/>
          <a:srcRect l="21671" r="23322"/>
          <a:stretch/>
        </p:blipFill>
        <p:spPr>
          <a:xfrm>
            <a:off x="7776429" y="914400"/>
            <a:ext cx="4414591" cy="5357106"/>
          </a:xfrm>
          <a:prstGeom prst="rect">
            <a:avLst/>
          </a:prstGeom>
        </p:spPr>
      </p:pic>
      <p:sp>
        <p:nvSpPr>
          <p:cNvPr id="2" name="Title 1">
            <a:extLst>
              <a:ext uri="{FF2B5EF4-FFF2-40B4-BE49-F238E27FC236}">
                <a16:creationId xmlns:a16="http://schemas.microsoft.com/office/drawing/2014/main" id="{E0CFB028-329E-B8B6-7543-360567011091}"/>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Aligning Strengths with Potential Career Paths</a:t>
            </a:r>
          </a:p>
        </p:txBody>
      </p:sp>
      <p:sp>
        <p:nvSpPr>
          <p:cNvPr id="4" name="Content Placeholder 3">
            <a:extLst>
              <a:ext uri="{FF2B5EF4-FFF2-40B4-BE49-F238E27FC236}">
                <a16:creationId xmlns:a16="http://schemas.microsoft.com/office/drawing/2014/main" id="{03997577-83FC-CC9E-9FAC-C88574853D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Identify Strengths</a:t>
            </a:r>
          </a:p>
          <a:p>
            <a:pPr marL="0" lvl="1" indent="0">
              <a:buNone/>
            </a:pPr>
            <a:r>
              <a:rPr lang="en-US" sz="1400"/>
              <a:t>Identify your unique strengths and interests to align them with potential career paths. This will help you make informed decisions about your major and career.</a:t>
            </a:r>
          </a:p>
          <a:p>
            <a:pPr marL="0" indent="0">
              <a:spcBef>
                <a:spcPts val="2500"/>
              </a:spcBef>
              <a:buNone/>
            </a:pPr>
            <a:r>
              <a:rPr lang="en-US" sz="1400" b="1"/>
              <a:t>Research potential career paths</a:t>
            </a:r>
          </a:p>
          <a:p>
            <a:pPr marL="0" lvl="1" indent="0">
              <a:buNone/>
            </a:pPr>
            <a:r>
              <a:rPr lang="en-US" sz="1400"/>
              <a:t>Research different career paths that align with your strengths and interests. This will help you gain a better understanding of the requirements and opportunities associated with different careers.</a:t>
            </a:r>
          </a:p>
          <a:p>
            <a:pPr marL="0" indent="0">
              <a:spcBef>
                <a:spcPts val="2500"/>
              </a:spcBef>
              <a:buNone/>
            </a:pPr>
            <a:r>
              <a:rPr lang="en-US" sz="1400" b="1"/>
              <a:t>Choose a Major</a:t>
            </a:r>
          </a:p>
          <a:p>
            <a:pPr marL="0" lvl="1" indent="0">
              <a:buNone/>
            </a:pPr>
            <a:r>
              <a:rPr lang="en-US" sz="1400"/>
              <a:t>Choose a major that aligns with your strengths and potential career paths. This will help you acquire the skills and knowledge necessary to succeed in your chosen career.</a:t>
            </a:r>
          </a:p>
        </p:txBody>
      </p:sp>
    </p:spTree>
    <p:extLst>
      <p:ext uri="{BB962C8B-B14F-4D97-AF65-F5344CB8AC3E}">
        <p14:creationId xmlns:p14="http://schemas.microsoft.com/office/powerpoint/2010/main" val="2617556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handsome bearded student watches his teacher (not pictured) give a presentation.">
            <a:extLst>
              <a:ext uri="{FF2B5EF4-FFF2-40B4-BE49-F238E27FC236}">
                <a16:creationId xmlns:a16="http://schemas.microsoft.com/office/drawing/2014/main" id="{E1944D69-410E-43FC-AC02-69A490B9882C}"/>
              </a:ext>
            </a:extLst>
          </p:cNvPr>
          <p:cNvPicPr>
            <a:picLocks noGrp="1" noChangeAspect="1"/>
          </p:cNvPicPr>
          <p:nvPr>
            <p:ph sz="half" idx="1"/>
          </p:nvPr>
        </p:nvPicPr>
        <p:blipFill>
          <a:blip r:embed="rId3"/>
          <a:srcRect l="14128" r="30805" b="2"/>
          <a:stretch/>
        </p:blipFill>
        <p:spPr>
          <a:xfrm>
            <a:off x="20" y="914399"/>
            <a:ext cx="4416532" cy="5353523"/>
          </a:xfrm>
          <a:prstGeom prst="rect">
            <a:avLst/>
          </a:prstGeom>
        </p:spPr>
      </p:pic>
      <p:sp>
        <p:nvSpPr>
          <p:cNvPr id="2" name="Title 1">
            <a:extLst>
              <a:ext uri="{FF2B5EF4-FFF2-40B4-BE49-F238E27FC236}">
                <a16:creationId xmlns:a16="http://schemas.microsoft.com/office/drawing/2014/main" id="{F3D60591-5542-3544-118E-D75CE4352E2B}"/>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dirty="0"/>
              <a:t>Signs You Choose the Wrong Major for You</a:t>
            </a:r>
          </a:p>
        </p:txBody>
      </p:sp>
      <p:sp>
        <p:nvSpPr>
          <p:cNvPr id="4" name="Content Placeholder 3">
            <a:extLst>
              <a:ext uri="{FF2B5EF4-FFF2-40B4-BE49-F238E27FC236}">
                <a16:creationId xmlns:a16="http://schemas.microsoft.com/office/drawing/2014/main" id="{DE2D2C6D-9CE4-E7CC-02C3-EA0A1846A6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Lack of Interest in Coursework</a:t>
            </a:r>
          </a:p>
          <a:p>
            <a:pPr marL="0" lvl="1" indent="0">
              <a:buNone/>
            </a:pPr>
            <a:r>
              <a:rPr lang="en-US" sz="1400"/>
              <a:t>One sign of dissatisfaction with your major is feeling uninterested in coursework, which may indicate that the subject matter is not as engaging or relevant to your career goals.</a:t>
            </a:r>
          </a:p>
          <a:p>
            <a:pPr marL="0" indent="0">
              <a:spcBef>
                <a:spcPts val="2500"/>
              </a:spcBef>
              <a:buNone/>
            </a:pPr>
            <a:r>
              <a:rPr lang="en-US" sz="1400" b="1"/>
              <a:t>Poor Academic Performance</a:t>
            </a:r>
          </a:p>
          <a:p>
            <a:pPr marL="0" lvl="1" indent="0">
              <a:buNone/>
            </a:pPr>
            <a:r>
              <a:rPr lang="en-US" sz="1400"/>
              <a:t>Struggling to perform well academically is another sign of dissatisfaction with your major, which may indicate that the coursework is too difficult or not aligned with your strengths.</a:t>
            </a:r>
          </a:p>
          <a:p>
            <a:pPr marL="0" indent="0">
              <a:spcBef>
                <a:spcPts val="2500"/>
              </a:spcBef>
              <a:buNone/>
            </a:pPr>
            <a:r>
              <a:rPr lang="en-US" sz="1400" b="1"/>
              <a:t>Unhappiness with Career Prospects</a:t>
            </a:r>
          </a:p>
          <a:p>
            <a:pPr marL="0" lvl="1" indent="0">
              <a:buNone/>
            </a:pPr>
            <a:r>
              <a:rPr lang="en-US" sz="1400"/>
              <a:t>Feeling unhappy with your career prospects is a sign of dissatisfaction with your major, which may indicate that the coursework is not preparing you for the job market or the career path you want to pursue.</a:t>
            </a:r>
          </a:p>
        </p:txBody>
      </p:sp>
    </p:spTree>
    <p:extLst>
      <p:ext uri="{BB962C8B-B14F-4D97-AF65-F5344CB8AC3E}">
        <p14:creationId xmlns:p14="http://schemas.microsoft.com/office/powerpoint/2010/main" val="2331419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720</TotalTime>
  <Words>3565</Words>
  <Application>Microsoft Office PowerPoint</Application>
  <PresentationFormat>Widescreen</PresentationFormat>
  <Paragraphs>184</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Grandview Display</vt:lpstr>
      <vt:lpstr>DashVTI</vt:lpstr>
      <vt:lpstr>Preparing to Be a First-Generation College Student: Navigating the Journey to Success</vt:lpstr>
      <vt:lpstr>Common Obstacles Faced by First-Gen Students</vt:lpstr>
      <vt:lpstr>Financial Hurdles and Solutions</vt:lpstr>
      <vt:lpstr>Practice Good Academic Habits in High School</vt:lpstr>
      <vt:lpstr>Researching and Choosing the Right College</vt:lpstr>
      <vt:lpstr>Writing Effective Personal Statements</vt:lpstr>
      <vt:lpstr>Writing Effective Personal Statements</vt:lpstr>
      <vt:lpstr>Aligning Strengths with Potential Career Paths</vt:lpstr>
      <vt:lpstr>Signs You Choose the Wrong Major for You</vt:lpstr>
      <vt:lpstr>Consult with Academic Advisors</vt:lpstr>
      <vt:lpstr>The Importance of A Strong Network</vt:lpstr>
      <vt:lpstr>Connecting with Like-Minded Individuals</vt:lpstr>
      <vt:lpstr>Identifying and Joining the Right Organizations</vt:lpstr>
      <vt:lpstr>Utilizing First Gen Resources</vt:lpstr>
      <vt:lpstr>Enhancing Your Resume for Jobs</vt:lpstr>
      <vt:lpstr>Get Comfortable With Being Uncomfortable </vt:lpstr>
      <vt:lpstr>Overcoming Imposter Syndrome</vt:lpstr>
      <vt:lpstr>Staying Focused on Goals Despite Obstacles</vt:lpstr>
      <vt:lpstr>Coping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Jones, Ivana</dc:creator>
  <cp:lastModifiedBy>Jones, Ivana</cp:lastModifiedBy>
  <cp:revision>9</cp:revision>
  <dcterms:created xsi:type="dcterms:W3CDTF">2024-11-22T21:14:41Z</dcterms:created>
  <dcterms:modified xsi:type="dcterms:W3CDTF">2024-11-25T17:53:26Z</dcterms:modified>
</cp:coreProperties>
</file>